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10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311" r:id="rId21"/>
    <p:sldId id="276" r:id="rId22"/>
    <p:sldId id="279" r:id="rId23"/>
    <p:sldId id="309" r:id="rId24"/>
    <p:sldId id="277" r:id="rId25"/>
    <p:sldId id="278" r:id="rId26"/>
    <p:sldId id="280" r:id="rId27"/>
    <p:sldId id="281" r:id="rId28"/>
    <p:sldId id="296" r:id="rId2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hkSq/4BEIFZfpDuzq6A6g0BdGr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323" autoAdjust="0"/>
  </p:normalViewPr>
  <p:slideViewPr>
    <p:cSldViewPr snapToGrid="0">
      <p:cViewPr varScale="1">
        <p:scale>
          <a:sx n="95" d="100"/>
          <a:sy n="95" d="100"/>
        </p:scale>
        <p:origin x="46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4" name="Google Shape;39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1" name="Google Shape;44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8" name="Google Shape;48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8" name="Google Shape;53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6" name="Google Shape;59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b03090f050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1b03090f05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002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6" name="Google Shape;72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8" name="Google Shape;80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0505-4C5D-4BC5-B98F-C8657FE8DF8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6798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4" name="Google Shape;79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b03090f05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b03090f050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1b03090f050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b03090f05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b03090f050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1b03090f050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" name="Google Shape;1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7968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1.png"/><Relationship Id="rId3" Type="http://schemas.openxmlformats.org/officeDocument/2006/relationships/image" Target="../media/image29.jp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5.png"/><Relationship Id="rId10" Type="http://schemas.openxmlformats.org/officeDocument/2006/relationships/image" Target="../media/image42.png"/><Relationship Id="rId4" Type="http://schemas.openxmlformats.org/officeDocument/2006/relationships/image" Target="../media/image36.jpg"/><Relationship Id="rId9" Type="http://schemas.openxmlformats.org/officeDocument/2006/relationships/image" Target="../media/image41.png"/><Relationship Id="rId1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jp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1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jp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2.png"/><Relationship Id="rId10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.png"/><Relationship Id="rId5" Type="http://schemas.openxmlformats.org/officeDocument/2006/relationships/image" Target="../media/image24.png"/><Relationship Id="rId10" Type="http://schemas.openxmlformats.org/officeDocument/2006/relationships/image" Target="../media/image1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title"/>
          </p:nvPr>
        </p:nvSpPr>
        <p:spPr>
          <a:xfrm>
            <a:off x="838200" y="429087"/>
            <a:ext cx="10515600" cy="3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-FR" sz="4400" b="1" dirty="0">
                <a:latin typeface="Arial"/>
                <a:ea typeface="Arial"/>
                <a:cs typeface="Arial"/>
                <a:sym typeface="Arial"/>
              </a:rPr>
              <a:t>LASAGNE</a:t>
            </a:r>
            <a:endParaRPr sz="44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4000" dirty="0" err="1">
                <a:latin typeface="Arial"/>
                <a:ea typeface="Arial"/>
                <a:cs typeface="Arial"/>
                <a:sym typeface="Arial"/>
              </a:rPr>
              <a:t>digitaL</a:t>
            </a:r>
            <a:r>
              <a:rPr lang="fr-FR" sz="4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4000" dirty="0" err="1">
                <a:latin typeface="Arial"/>
                <a:ea typeface="Arial"/>
                <a:cs typeface="Arial"/>
                <a:sym typeface="Arial"/>
              </a:rPr>
              <a:t>frAmework</a:t>
            </a:r>
            <a:r>
              <a:rPr lang="fr-FR" sz="4000" dirty="0">
                <a:latin typeface="Arial"/>
                <a:ea typeface="Arial"/>
                <a:cs typeface="Arial"/>
                <a:sym typeface="Arial"/>
              </a:rPr>
              <a:t> for </a:t>
            </a:r>
            <a:r>
              <a:rPr lang="fr-FR" sz="4000" dirty="0" err="1">
                <a:latin typeface="Arial"/>
                <a:ea typeface="Arial"/>
                <a:cs typeface="Arial"/>
                <a:sym typeface="Arial"/>
              </a:rPr>
              <a:t>SmArt</a:t>
            </a:r>
            <a:r>
              <a:rPr lang="fr-FR" sz="40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4000" dirty="0" err="1">
                <a:latin typeface="Arial"/>
                <a:ea typeface="Arial"/>
                <a:cs typeface="Arial"/>
                <a:sym typeface="Arial"/>
              </a:rPr>
              <a:t>Grid</a:t>
            </a:r>
            <a:r>
              <a:rPr lang="fr-FR" sz="4000" dirty="0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fr-FR" sz="4000" dirty="0" err="1">
                <a:latin typeface="Arial"/>
                <a:ea typeface="Arial"/>
                <a:cs typeface="Arial"/>
                <a:sym typeface="Arial"/>
              </a:rPr>
              <a:t>reNewable</a:t>
            </a:r>
            <a:r>
              <a:rPr lang="fr-FR" sz="4000" dirty="0">
                <a:latin typeface="Arial"/>
                <a:ea typeface="Arial"/>
                <a:cs typeface="Arial"/>
                <a:sym typeface="Arial"/>
              </a:rPr>
              <a:t> Energies</a:t>
            </a:r>
            <a:endParaRPr sz="40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dirty="0"/>
              <a:t>ERA-NET  108767 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dirty="0"/>
              <a:t>SFOE 810008657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lang="fr-FR" sz="1800" b="1" dirty="0"/>
            </a:br>
            <a:r>
              <a:rPr lang="fr-FR" sz="1800" b="1" dirty="0"/>
              <a:t>Mars 2023</a:t>
            </a:r>
            <a:endParaRPr sz="1800" b="1" dirty="0"/>
          </a:p>
        </p:txBody>
      </p:sp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76057" y="5650077"/>
            <a:ext cx="1051274" cy="56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34368" y="506278"/>
            <a:ext cx="1303141" cy="47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6308" y="4863577"/>
            <a:ext cx="3648075" cy="12477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/>
          <p:nvPr/>
        </p:nvSpPr>
        <p:spPr>
          <a:xfrm>
            <a:off x="278524" y="269251"/>
            <a:ext cx="11634951" cy="2116597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723;p18">
            <a:extLst>
              <a:ext uri="{FF2B5EF4-FFF2-40B4-BE49-F238E27FC236}">
                <a16:creationId xmlns:a16="http://schemas.microsoft.com/office/drawing/2014/main" id="{9A5FFBF5-AE6E-07B2-EE3F-73C0E155CAB3}"/>
              </a:ext>
            </a:extLst>
          </p:cNvPr>
          <p:cNvSpPr txBox="1"/>
          <p:nvPr/>
        </p:nvSpPr>
        <p:spPr>
          <a:xfrm>
            <a:off x="11262882" y="6466599"/>
            <a:ext cx="7726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8"/>
          <p:cNvSpPr/>
          <p:nvPr/>
        </p:nvSpPr>
        <p:spPr>
          <a:xfrm>
            <a:off x="7573698" y="5164327"/>
            <a:ext cx="3220218" cy="1452887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7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8"/>
          <p:cNvSpPr/>
          <p:nvPr/>
        </p:nvSpPr>
        <p:spPr>
          <a:xfrm>
            <a:off x="7639918" y="5117320"/>
            <a:ext cx="3220218" cy="1452887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7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8"/>
          <p:cNvSpPr/>
          <p:nvPr/>
        </p:nvSpPr>
        <p:spPr>
          <a:xfrm>
            <a:off x="1397567" y="2382914"/>
            <a:ext cx="9753033" cy="2579123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8"/>
          <p:cNvSpPr/>
          <p:nvPr/>
        </p:nvSpPr>
        <p:spPr>
          <a:xfrm>
            <a:off x="7573698" y="4288478"/>
            <a:ext cx="3220218" cy="548123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9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8"/>
          <p:cNvSpPr/>
          <p:nvPr/>
        </p:nvSpPr>
        <p:spPr>
          <a:xfrm>
            <a:off x="7639958" y="4235552"/>
            <a:ext cx="3220218" cy="548123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9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8"/>
          <p:cNvSpPr/>
          <p:nvPr/>
        </p:nvSpPr>
        <p:spPr>
          <a:xfrm>
            <a:off x="1568312" y="2531445"/>
            <a:ext cx="2660353" cy="616812"/>
          </a:xfrm>
          <a:prstGeom prst="rect">
            <a:avLst/>
          </a:prstGeom>
          <a:solidFill>
            <a:srgbClr val="53D2F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1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8"/>
          <p:cNvSpPr/>
          <p:nvPr/>
        </p:nvSpPr>
        <p:spPr>
          <a:xfrm>
            <a:off x="7706137" y="4177525"/>
            <a:ext cx="3220218" cy="548123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9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8"/>
          <p:cNvSpPr/>
          <p:nvPr/>
        </p:nvSpPr>
        <p:spPr>
          <a:xfrm>
            <a:off x="8696521" y="5914744"/>
            <a:ext cx="34089" cy="34089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2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8"/>
          <p:cNvSpPr/>
          <p:nvPr/>
        </p:nvSpPr>
        <p:spPr>
          <a:xfrm>
            <a:off x="7706137" y="5073168"/>
            <a:ext cx="3220218" cy="1452887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7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1" name="Google Shape;361;p8"/>
          <p:cNvCxnSpPr>
            <a:endCxn id="362" idx="0"/>
          </p:cNvCxnSpPr>
          <p:nvPr/>
        </p:nvCxnSpPr>
        <p:spPr>
          <a:xfrm>
            <a:off x="8141704" y="4437900"/>
            <a:ext cx="0" cy="74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63" name="Google Shape;363;p8"/>
          <p:cNvSpPr txBox="1"/>
          <p:nvPr/>
        </p:nvSpPr>
        <p:spPr>
          <a:xfrm>
            <a:off x="3784475" y="2540207"/>
            <a:ext cx="487214" cy="27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LSA</a:t>
            </a:r>
            <a:endParaRPr/>
          </a:p>
        </p:txBody>
      </p:sp>
      <p:sp>
        <p:nvSpPr>
          <p:cNvPr id="364" name="Google Shape;364;p8"/>
          <p:cNvSpPr/>
          <p:nvPr/>
        </p:nvSpPr>
        <p:spPr>
          <a:xfrm>
            <a:off x="1548460" y="993686"/>
            <a:ext cx="2680205" cy="1289109"/>
          </a:xfrm>
          <a:prstGeom prst="rect">
            <a:avLst/>
          </a:prstGeom>
          <a:solidFill>
            <a:srgbClr val="53D2F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8"/>
          <p:cNvSpPr txBox="1"/>
          <p:nvPr/>
        </p:nvSpPr>
        <p:spPr>
          <a:xfrm>
            <a:off x="1548461" y="962901"/>
            <a:ext cx="257171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Jumeau  numérique consommateur</a:t>
            </a:r>
            <a:endParaRPr sz="119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8"/>
          <p:cNvSpPr/>
          <p:nvPr/>
        </p:nvSpPr>
        <p:spPr>
          <a:xfrm>
            <a:off x="1642659" y="2734604"/>
            <a:ext cx="739687" cy="255886"/>
          </a:xfrm>
          <a:prstGeom prst="roundRect">
            <a:avLst>
              <a:gd name="adj" fmla="val 16667"/>
            </a:avLst>
          </a:prstGeom>
          <a:solidFill>
            <a:srgbClr val="F4B081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Requête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énergie</a:t>
            </a: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8"/>
          <p:cNvSpPr txBox="1"/>
          <p:nvPr/>
        </p:nvSpPr>
        <p:spPr>
          <a:xfrm>
            <a:off x="8698424" y="4123535"/>
            <a:ext cx="492242" cy="27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LSA</a:t>
            </a:r>
            <a:endParaRPr/>
          </a:p>
        </p:txBody>
      </p:sp>
      <p:grpSp>
        <p:nvGrpSpPr>
          <p:cNvPr id="368" name="Google Shape;368;p8"/>
          <p:cNvGrpSpPr/>
          <p:nvPr/>
        </p:nvGrpSpPr>
        <p:grpSpPr>
          <a:xfrm>
            <a:off x="4401458" y="3274346"/>
            <a:ext cx="3286397" cy="747894"/>
            <a:chOff x="2860375" y="2870624"/>
            <a:chExt cx="2760726" cy="628266"/>
          </a:xfrm>
        </p:grpSpPr>
        <p:grpSp>
          <p:nvGrpSpPr>
            <p:cNvPr id="369" name="Google Shape;369;p8"/>
            <p:cNvGrpSpPr/>
            <p:nvPr/>
          </p:nvGrpSpPr>
          <p:grpSpPr>
            <a:xfrm>
              <a:off x="2860375" y="2870624"/>
              <a:ext cx="2760726" cy="628266"/>
              <a:chOff x="2816952" y="2724455"/>
              <a:chExt cx="2760726" cy="628266"/>
            </a:xfrm>
          </p:grpSpPr>
          <p:sp>
            <p:nvSpPr>
              <p:cNvPr id="370" name="Google Shape;370;p8"/>
              <p:cNvSpPr/>
              <p:nvPr/>
            </p:nvSpPr>
            <p:spPr>
              <a:xfrm>
                <a:off x="2816952" y="2724455"/>
                <a:ext cx="2760726" cy="628266"/>
              </a:xfrm>
              <a:prstGeom prst="rect">
                <a:avLst/>
              </a:prstGeom>
              <a:solidFill>
                <a:srgbClr val="A5A5A5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2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8"/>
              <p:cNvSpPr/>
              <p:nvPr/>
            </p:nvSpPr>
            <p:spPr>
              <a:xfrm>
                <a:off x="3388278" y="3040768"/>
                <a:ext cx="632472" cy="204743"/>
              </a:xfrm>
              <a:prstGeom prst="rect">
                <a:avLst/>
              </a:prstGeom>
              <a:solidFill>
                <a:srgbClr val="7F7F7F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12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Bonding</a:t>
                </a:r>
                <a:endParaRPr/>
              </a:p>
            </p:txBody>
          </p:sp>
          <p:sp>
            <p:nvSpPr>
              <p:cNvPr id="372" name="Google Shape;372;p8"/>
              <p:cNvSpPr/>
              <p:nvPr/>
            </p:nvSpPr>
            <p:spPr>
              <a:xfrm>
                <a:off x="4858041" y="3034337"/>
                <a:ext cx="538099" cy="202315"/>
              </a:xfrm>
              <a:prstGeom prst="rect">
                <a:avLst/>
              </a:prstGeom>
              <a:solidFill>
                <a:srgbClr val="7F7F7F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07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Decay</a:t>
                </a:r>
                <a:endParaRPr sz="107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3" name="Google Shape;373;p8"/>
            <p:cNvSpPr txBox="1"/>
            <p:nvPr/>
          </p:nvSpPr>
          <p:spPr>
            <a:xfrm>
              <a:off x="3330997" y="2879900"/>
              <a:ext cx="1570467" cy="246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309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Lois de coordination</a:t>
              </a:r>
              <a:endParaRPr/>
            </a:p>
          </p:txBody>
        </p:sp>
        <p:sp>
          <p:nvSpPr>
            <p:cNvPr id="374" name="Google Shape;374;p8"/>
            <p:cNvSpPr/>
            <p:nvPr/>
          </p:nvSpPr>
          <p:spPr>
            <a:xfrm>
              <a:off x="4150394" y="3184757"/>
              <a:ext cx="671659" cy="204743"/>
            </a:xfrm>
            <a:prstGeom prst="rect">
              <a:avLst/>
            </a:prstGeom>
            <a:solidFill>
              <a:srgbClr val="7F7F7F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07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Spreading</a:t>
              </a:r>
              <a:endParaRPr sz="107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75" name="Google Shape;375;p8" descr="roue dentée Tapis de souris | Spreadshirt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3032599" y="3160909"/>
              <a:ext cx="226878" cy="2268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6" name="Google Shape;376;p8" descr="roue dentée Tapis de souris | Spreadshir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648081" y="1352184"/>
            <a:ext cx="270078" cy="270078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8"/>
          <p:cNvSpPr/>
          <p:nvPr/>
        </p:nvSpPr>
        <p:spPr>
          <a:xfrm>
            <a:off x="1969478" y="1242438"/>
            <a:ext cx="1548677" cy="551795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71" b="1">
                <a:solidFill>
                  <a:srgbClr val="0066FF"/>
                </a:solidFill>
                <a:latin typeface="Calibri"/>
                <a:ea typeface="Calibri"/>
                <a:cs typeface="Calibri"/>
                <a:sym typeface="Calibri"/>
              </a:rPr>
              <a:t>Activation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71" b="1">
                <a:solidFill>
                  <a:srgbClr val="0066FF"/>
                </a:solidFill>
                <a:latin typeface="Calibri"/>
                <a:ea typeface="Calibri"/>
                <a:cs typeface="Calibri"/>
                <a:sym typeface="Calibri"/>
              </a:rPr>
              <a:t>de la requête</a:t>
            </a:r>
            <a:endParaRPr sz="1071">
              <a:solidFill>
                <a:srgbClr val="0066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8"/>
          <p:cNvSpPr/>
          <p:nvPr/>
        </p:nvSpPr>
        <p:spPr>
          <a:xfrm rot="10800000" flipH="1">
            <a:off x="2012503" y="2990490"/>
            <a:ext cx="5811697" cy="1546287"/>
          </a:xfrm>
          <a:prstGeom prst="bentArrow">
            <a:avLst>
              <a:gd name="adj1" fmla="val 3374"/>
              <a:gd name="adj2" fmla="val 7719"/>
              <a:gd name="adj3" fmla="val 10838"/>
              <a:gd name="adj4" fmla="val 33610"/>
            </a:avLst>
          </a:prstGeom>
          <a:solidFill>
            <a:srgbClr val="00B050"/>
          </a:solidFill>
          <a:ln w="12700" cap="flat" cmpd="sng">
            <a:solidFill>
              <a:srgbClr val="3856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4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9" name="Google Shape;379;p8"/>
          <p:cNvCxnSpPr>
            <a:endCxn id="366" idx="0"/>
          </p:cNvCxnSpPr>
          <p:nvPr/>
        </p:nvCxnSpPr>
        <p:spPr>
          <a:xfrm flipH="1">
            <a:off x="2012503" y="1780604"/>
            <a:ext cx="364800" cy="954000"/>
          </a:xfrm>
          <a:prstGeom prst="straightConnector1">
            <a:avLst/>
          </a:prstGeom>
          <a:noFill/>
          <a:ln w="28575" cap="flat" cmpd="sng">
            <a:solidFill>
              <a:srgbClr val="BFBFB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62" name="Google Shape;362;p8"/>
          <p:cNvSpPr/>
          <p:nvPr/>
        </p:nvSpPr>
        <p:spPr>
          <a:xfrm>
            <a:off x="7771860" y="5186700"/>
            <a:ext cx="739687" cy="255886"/>
          </a:xfrm>
          <a:prstGeom prst="roundRect">
            <a:avLst>
              <a:gd name="adj" fmla="val 16667"/>
            </a:avLst>
          </a:prstGeom>
          <a:solidFill>
            <a:srgbClr val="F4B081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Requête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énergie</a:t>
            </a: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1" name="Google Shape;381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427" y="63710"/>
            <a:ext cx="879197" cy="471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1867" y="553902"/>
            <a:ext cx="659398" cy="238433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8"/>
          <p:cNvSpPr/>
          <p:nvPr/>
        </p:nvSpPr>
        <p:spPr>
          <a:xfrm>
            <a:off x="1177159" y="178676"/>
            <a:ext cx="10792974" cy="613659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8"/>
          <p:cNvSpPr txBox="1"/>
          <p:nvPr/>
        </p:nvSpPr>
        <p:spPr>
          <a:xfrm>
            <a:off x="1189611" y="332323"/>
            <a:ext cx="7923910" cy="443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Etape 1 : envoi des requêtes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8"/>
          <p:cNvSpPr txBox="1"/>
          <p:nvPr/>
        </p:nvSpPr>
        <p:spPr>
          <a:xfrm>
            <a:off x="8963814" y="2452811"/>
            <a:ext cx="1757675" cy="34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Espace de tuples</a:t>
            </a:r>
            <a:endParaRPr/>
          </a:p>
        </p:txBody>
      </p:sp>
      <p:pic>
        <p:nvPicPr>
          <p:cNvPr id="386" name="Google Shape;386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400713" y="5442586"/>
            <a:ext cx="534387" cy="556199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8"/>
          <p:cNvSpPr/>
          <p:nvPr/>
        </p:nvSpPr>
        <p:spPr>
          <a:xfrm>
            <a:off x="7929840" y="4298815"/>
            <a:ext cx="423725" cy="255886"/>
          </a:xfrm>
          <a:prstGeom prst="roundRect">
            <a:avLst>
              <a:gd name="adj" fmla="val 16667"/>
            </a:avLst>
          </a:prstGeom>
          <a:solidFill>
            <a:srgbClr val="F4B081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8" name="Google Shape;388;p8" descr="Ic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03724" y="1398837"/>
            <a:ext cx="652562" cy="5659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9" name="Google Shape;389;p8"/>
          <p:cNvCxnSpPr/>
          <p:nvPr/>
        </p:nvCxnSpPr>
        <p:spPr>
          <a:xfrm rot="10800000">
            <a:off x="1009624" y="1698932"/>
            <a:ext cx="566207" cy="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390" name="Google Shape;390;p8"/>
          <p:cNvCxnSpPr/>
          <p:nvPr/>
        </p:nvCxnSpPr>
        <p:spPr>
          <a:xfrm flipH="1">
            <a:off x="10939055" y="5720686"/>
            <a:ext cx="461658" cy="14157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391" name="Google Shape;391;p8"/>
          <p:cNvSpPr txBox="1"/>
          <p:nvPr/>
        </p:nvSpPr>
        <p:spPr>
          <a:xfrm>
            <a:off x="8174596" y="6293208"/>
            <a:ext cx="227614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Jumeau  numérique producteur</a:t>
            </a:r>
            <a:endParaRPr/>
          </a:p>
        </p:txBody>
      </p:sp>
      <p:sp>
        <p:nvSpPr>
          <p:cNvPr id="3" name="Google Shape;723;p18">
            <a:extLst>
              <a:ext uri="{FF2B5EF4-FFF2-40B4-BE49-F238E27FC236}">
                <a16:creationId xmlns:a16="http://schemas.microsoft.com/office/drawing/2014/main" id="{7CD6263D-62F9-40F6-067C-E8049B5E6240}"/>
              </a:ext>
            </a:extLst>
          </p:cNvPr>
          <p:cNvSpPr txBox="1"/>
          <p:nvPr/>
        </p:nvSpPr>
        <p:spPr>
          <a:xfrm>
            <a:off x="11262882" y="6466599"/>
            <a:ext cx="7726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"/>
          <p:cNvSpPr/>
          <p:nvPr/>
        </p:nvSpPr>
        <p:spPr>
          <a:xfrm>
            <a:off x="1397567" y="2382914"/>
            <a:ext cx="9753033" cy="2579123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9"/>
          <p:cNvSpPr/>
          <p:nvPr/>
        </p:nvSpPr>
        <p:spPr>
          <a:xfrm>
            <a:off x="7586398" y="5164327"/>
            <a:ext cx="3220218" cy="1452887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7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9"/>
          <p:cNvSpPr/>
          <p:nvPr/>
        </p:nvSpPr>
        <p:spPr>
          <a:xfrm>
            <a:off x="7652618" y="5117320"/>
            <a:ext cx="3220218" cy="1452887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7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9"/>
          <p:cNvSpPr/>
          <p:nvPr/>
        </p:nvSpPr>
        <p:spPr>
          <a:xfrm>
            <a:off x="7718837" y="5073168"/>
            <a:ext cx="3220218" cy="1452887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7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9"/>
          <p:cNvSpPr/>
          <p:nvPr/>
        </p:nvSpPr>
        <p:spPr>
          <a:xfrm>
            <a:off x="7586398" y="4288478"/>
            <a:ext cx="3220218" cy="548123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9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9"/>
          <p:cNvSpPr/>
          <p:nvPr/>
        </p:nvSpPr>
        <p:spPr>
          <a:xfrm>
            <a:off x="7652658" y="4235552"/>
            <a:ext cx="3220218" cy="548123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9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9"/>
          <p:cNvSpPr/>
          <p:nvPr/>
        </p:nvSpPr>
        <p:spPr>
          <a:xfrm>
            <a:off x="7718837" y="4177525"/>
            <a:ext cx="3220218" cy="548123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9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9"/>
          <p:cNvSpPr/>
          <p:nvPr/>
        </p:nvSpPr>
        <p:spPr>
          <a:xfrm>
            <a:off x="1548460" y="993686"/>
            <a:ext cx="2660353" cy="1289109"/>
          </a:xfrm>
          <a:prstGeom prst="rect">
            <a:avLst/>
          </a:prstGeom>
          <a:solidFill>
            <a:srgbClr val="53D2F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9"/>
          <p:cNvSpPr/>
          <p:nvPr/>
        </p:nvSpPr>
        <p:spPr>
          <a:xfrm>
            <a:off x="1568312" y="2531445"/>
            <a:ext cx="2660353" cy="616812"/>
          </a:xfrm>
          <a:prstGeom prst="rect">
            <a:avLst/>
          </a:prstGeom>
          <a:solidFill>
            <a:srgbClr val="53D2F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1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9"/>
          <p:cNvSpPr/>
          <p:nvPr/>
        </p:nvSpPr>
        <p:spPr>
          <a:xfrm>
            <a:off x="7784560" y="5186700"/>
            <a:ext cx="739687" cy="255886"/>
          </a:xfrm>
          <a:prstGeom prst="roundRect">
            <a:avLst>
              <a:gd name="adj" fmla="val 16667"/>
            </a:avLst>
          </a:prstGeom>
          <a:solidFill>
            <a:srgbClr val="F4B081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Requête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énergie</a:t>
            </a: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9"/>
          <p:cNvSpPr/>
          <p:nvPr/>
        </p:nvSpPr>
        <p:spPr>
          <a:xfrm>
            <a:off x="1642659" y="2734604"/>
            <a:ext cx="739687" cy="255886"/>
          </a:xfrm>
          <a:prstGeom prst="roundRect">
            <a:avLst>
              <a:gd name="adj" fmla="val 16667"/>
            </a:avLst>
          </a:prstGeom>
          <a:solidFill>
            <a:srgbClr val="F4B081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Requête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énergie</a:t>
            </a: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9"/>
          <p:cNvSpPr/>
          <p:nvPr/>
        </p:nvSpPr>
        <p:spPr>
          <a:xfrm>
            <a:off x="8578953" y="5181990"/>
            <a:ext cx="616951" cy="252337"/>
          </a:xfrm>
          <a:prstGeom prst="roundRect">
            <a:avLst>
              <a:gd name="adj" fmla="val 16667"/>
            </a:avLst>
          </a:prstGeom>
          <a:solidFill>
            <a:srgbClr val="A8D08C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Offre en énergie</a:t>
            </a: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9"/>
          <p:cNvSpPr/>
          <p:nvPr/>
        </p:nvSpPr>
        <p:spPr>
          <a:xfrm>
            <a:off x="8547805" y="4369261"/>
            <a:ext cx="616951" cy="252337"/>
          </a:xfrm>
          <a:prstGeom prst="roundRect">
            <a:avLst>
              <a:gd name="adj" fmla="val 16667"/>
            </a:avLst>
          </a:prstGeom>
          <a:solidFill>
            <a:srgbClr val="A8D08C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Offre en énergie</a:t>
            </a: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9"/>
          <p:cNvSpPr/>
          <p:nvPr/>
        </p:nvSpPr>
        <p:spPr>
          <a:xfrm>
            <a:off x="3376973" y="1879898"/>
            <a:ext cx="616951" cy="252337"/>
          </a:xfrm>
          <a:prstGeom prst="roundRect">
            <a:avLst>
              <a:gd name="adj" fmla="val 16667"/>
            </a:avLst>
          </a:prstGeom>
          <a:solidFill>
            <a:srgbClr val="A8D08C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Offre en énergie</a:t>
            </a: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1" name="Google Shape;411;p9" descr="roue dentée Tapis de souris | Spreadshir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7992714" y="5854964"/>
            <a:ext cx="270078" cy="270078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9"/>
          <p:cNvSpPr/>
          <p:nvPr/>
        </p:nvSpPr>
        <p:spPr>
          <a:xfrm>
            <a:off x="8283513" y="5736364"/>
            <a:ext cx="1389806" cy="551795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71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Génération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71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d’une offre</a:t>
            </a:r>
            <a:endParaRPr/>
          </a:p>
        </p:txBody>
      </p:sp>
      <p:sp>
        <p:nvSpPr>
          <p:cNvPr id="413" name="Google Shape;413;p9"/>
          <p:cNvSpPr/>
          <p:nvPr/>
        </p:nvSpPr>
        <p:spPr>
          <a:xfrm rot="-5400000">
            <a:off x="5250778" y="1281043"/>
            <a:ext cx="1565911" cy="4981014"/>
          </a:xfrm>
          <a:prstGeom prst="bentArrow">
            <a:avLst>
              <a:gd name="adj1" fmla="val 3480"/>
              <a:gd name="adj2" fmla="val 9026"/>
              <a:gd name="adj3" fmla="val 11823"/>
              <a:gd name="adj4" fmla="val 33610"/>
            </a:avLst>
          </a:prstGeom>
          <a:solidFill>
            <a:srgbClr val="00B050"/>
          </a:solidFill>
          <a:ln w="12700" cap="flat" cmpd="sng">
            <a:solidFill>
              <a:srgbClr val="3856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4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4" name="Google Shape;414;p9"/>
          <p:cNvCxnSpPr/>
          <p:nvPr/>
        </p:nvCxnSpPr>
        <p:spPr>
          <a:xfrm rot="10800000">
            <a:off x="3675610" y="2132236"/>
            <a:ext cx="0" cy="75844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15" name="Google Shape;415;p9"/>
          <p:cNvSpPr/>
          <p:nvPr/>
        </p:nvSpPr>
        <p:spPr>
          <a:xfrm>
            <a:off x="3543227" y="2733188"/>
            <a:ext cx="264765" cy="257302"/>
          </a:xfrm>
          <a:prstGeom prst="roundRect">
            <a:avLst>
              <a:gd name="adj" fmla="val 16667"/>
            </a:avLst>
          </a:prstGeom>
          <a:solidFill>
            <a:srgbClr val="A8D08C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6" name="Google Shape;416;p9"/>
          <p:cNvCxnSpPr>
            <a:stCxn id="408" idx="0"/>
            <a:endCxn id="409" idx="2"/>
          </p:cNvCxnSpPr>
          <p:nvPr/>
        </p:nvCxnSpPr>
        <p:spPr>
          <a:xfrm rot="10800000">
            <a:off x="8856229" y="4621590"/>
            <a:ext cx="31200" cy="56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17" name="Google Shape;417;p9"/>
          <p:cNvCxnSpPr>
            <a:stCxn id="412" idx="0"/>
          </p:cNvCxnSpPr>
          <p:nvPr/>
        </p:nvCxnSpPr>
        <p:spPr>
          <a:xfrm rot="10800000">
            <a:off x="8882716" y="5426164"/>
            <a:ext cx="95700" cy="310200"/>
          </a:xfrm>
          <a:prstGeom prst="straightConnector1">
            <a:avLst/>
          </a:prstGeom>
          <a:noFill/>
          <a:ln w="28575" cap="flat" cmpd="sng">
            <a:solidFill>
              <a:srgbClr val="BFBFB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18" name="Google Shape;418;p9"/>
          <p:cNvSpPr txBox="1"/>
          <p:nvPr/>
        </p:nvSpPr>
        <p:spPr>
          <a:xfrm>
            <a:off x="3784475" y="2540207"/>
            <a:ext cx="487214" cy="27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LSA</a:t>
            </a:r>
            <a:endParaRPr/>
          </a:p>
        </p:txBody>
      </p:sp>
      <p:sp>
        <p:nvSpPr>
          <p:cNvPr id="419" name="Google Shape;419;p9"/>
          <p:cNvSpPr txBox="1"/>
          <p:nvPr/>
        </p:nvSpPr>
        <p:spPr>
          <a:xfrm>
            <a:off x="8711124" y="4123535"/>
            <a:ext cx="492242" cy="27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LSA</a:t>
            </a:r>
            <a:endParaRPr/>
          </a:p>
        </p:txBody>
      </p:sp>
      <p:pic>
        <p:nvPicPr>
          <p:cNvPr id="420" name="Google Shape;420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427" y="63710"/>
            <a:ext cx="879197" cy="471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1867" y="553902"/>
            <a:ext cx="659398" cy="238433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9"/>
          <p:cNvSpPr txBox="1"/>
          <p:nvPr/>
        </p:nvSpPr>
        <p:spPr>
          <a:xfrm>
            <a:off x="1189610" y="332323"/>
            <a:ext cx="7954741" cy="443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Etape 2 : envoi des offres</a:t>
            </a:r>
            <a:endParaRPr/>
          </a:p>
        </p:txBody>
      </p:sp>
      <p:sp>
        <p:nvSpPr>
          <p:cNvPr id="423" name="Google Shape;423;p9"/>
          <p:cNvSpPr/>
          <p:nvPr/>
        </p:nvSpPr>
        <p:spPr>
          <a:xfrm>
            <a:off x="1177159" y="178676"/>
            <a:ext cx="10792974" cy="613659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9"/>
          <p:cNvSpPr txBox="1"/>
          <p:nvPr/>
        </p:nvSpPr>
        <p:spPr>
          <a:xfrm>
            <a:off x="8963814" y="2452811"/>
            <a:ext cx="1757675" cy="34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Espace de tuples</a:t>
            </a:r>
            <a:endParaRPr/>
          </a:p>
        </p:txBody>
      </p:sp>
      <p:pic>
        <p:nvPicPr>
          <p:cNvPr id="425" name="Google Shape;425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400713" y="5442586"/>
            <a:ext cx="534387" cy="5561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6" name="Google Shape;426;p9"/>
          <p:cNvGrpSpPr/>
          <p:nvPr/>
        </p:nvGrpSpPr>
        <p:grpSpPr>
          <a:xfrm>
            <a:off x="4401458" y="3274346"/>
            <a:ext cx="3286397" cy="747894"/>
            <a:chOff x="2860375" y="2870624"/>
            <a:chExt cx="2760726" cy="628266"/>
          </a:xfrm>
        </p:grpSpPr>
        <p:grpSp>
          <p:nvGrpSpPr>
            <p:cNvPr id="427" name="Google Shape;427;p9"/>
            <p:cNvGrpSpPr/>
            <p:nvPr/>
          </p:nvGrpSpPr>
          <p:grpSpPr>
            <a:xfrm>
              <a:off x="2860375" y="2870624"/>
              <a:ext cx="2760726" cy="628266"/>
              <a:chOff x="2816952" y="2724455"/>
              <a:chExt cx="2760726" cy="628266"/>
            </a:xfrm>
          </p:grpSpPr>
          <p:sp>
            <p:nvSpPr>
              <p:cNvPr id="428" name="Google Shape;428;p9"/>
              <p:cNvSpPr/>
              <p:nvPr/>
            </p:nvSpPr>
            <p:spPr>
              <a:xfrm>
                <a:off x="2816952" y="2724455"/>
                <a:ext cx="2760726" cy="628266"/>
              </a:xfrm>
              <a:prstGeom prst="rect">
                <a:avLst/>
              </a:prstGeom>
              <a:solidFill>
                <a:srgbClr val="A5A5A5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2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9"/>
              <p:cNvSpPr/>
              <p:nvPr/>
            </p:nvSpPr>
            <p:spPr>
              <a:xfrm>
                <a:off x="3388278" y="3040768"/>
                <a:ext cx="632472" cy="204743"/>
              </a:xfrm>
              <a:prstGeom prst="rect">
                <a:avLst/>
              </a:prstGeom>
              <a:solidFill>
                <a:srgbClr val="7F7F7F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12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Bonding</a:t>
                </a:r>
                <a:endParaRPr/>
              </a:p>
            </p:txBody>
          </p:sp>
          <p:sp>
            <p:nvSpPr>
              <p:cNvPr id="430" name="Google Shape;430;p9"/>
              <p:cNvSpPr/>
              <p:nvPr/>
            </p:nvSpPr>
            <p:spPr>
              <a:xfrm>
                <a:off x="4858041" y="3034337"/>
                <a:ext cx="538099" cy="202315"/>
              </a:xfrm>
              <a:prstGeom prst="rect">
                <a:avLst/>
              </a:prstGeom>
              <a:solidFill>
                <a:srgbClr val="7F7F7F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07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Decay</a:t>
                </a:r>
                <a:endParaRPr sz="107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1" name="Google Shape;431;p9"/>
            <p:cNvSpPr txBox="1"/>
            <p:nvPr/>
          </p:nvSpPr>
          <p:spPr>
            <a:xfrm>
              <a:off x="3330997" y="2879900"/>
              <a:ext cx="1570467" cy="246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309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Lois de coordination</a:t>
              </a:r>
              <a:endParaRPr/>
            </a:p>
          </p:txBody>
        </p:sp>
        <p:sp>
          <p:nvSpPr>
            <p:cNvPr id="432" name="Google Shape;432;p9"/>
            <p:cNvSpPr/>
            <p:nvPr/>
          </p:nvSpPr>
          <p:spPr>
            <a:xfrm>
              <a:off x="4150394" y="3184757"/>
              <a:ext cx="671659" cy="204743"/>
            </a:xfrm>
            <a:prstGeom prst="rect">
              <a:avLst/>
            </a:prstGeom>
            <a:solidFill>
              <a:srgbClr val="7F7F7F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07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Spreading</a:t>
              </a:r>
              <a:endParaRPr sz="107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33" name="Google Shape;433;p9" descr="roue dentée Tapis de souris | Spreadshirt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3032599" y="3160909"/>
              <a:ext cx="226878" cy="2268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4" name="Google Shape;434;p9" descr="Ic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03724" y="1398837"/>
            <a:ext cx="652562" cy="5659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5" name="Google Shape;435;p9"/>
          <p:cNvCxnSpPr/>
          <p:nvPr/>
        </p:nvCxnSpPr>
        <p:spPr>
          <a:xfrm rot="10800000">
            <a:off x="1009624" y="1698932"/>
            <a:ext cx="566207" cy="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436" name="Google Shape;436;p9"/>
          <p:cNvCxnSpPr/>
          <p:nvPr/>
        </p:nvCxnSpPr>
        <p:spPr>
          <a:xfrm flipH="1">
            <a:off x="10939055" y="5720686"/>
            <a:ext cx="461658" cy="14157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437" name="Google Shape;437;p9"/>
          <p:cNvSpPr txBox="1"/>
          <p:nvPr/>
        </p:nvSpPr>
        <p:spPr>
          <a:xfrm>
            <a:off x="1548461" y="962901"/>
            <a:ext cx="257171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Jumeau  numérique consommateur</a:t>
            </a:r>
            <a:endParaRPr sz="119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9"/>
          <p:cNvSpPr txBox="1"/>
          <p:nvPr/>
        </p:nvSpPr>
        <p:spPr>
          <a:xfrm>
            <a:off x="8174596" y="6293208"/>
            <a:ext cx="227614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Jumeau  numérique producteur</a:t>
            </a:r>
            <a:endParaRPr/>
          </a:p>
        </p:txBody>
      </p:sp>
      <p:sp>
        <p:nvSpPr>
          <p:cNvPr id="2" name="Google Shape;723;p18">
            <a:extLst>
              <a:ext uri="{FF2B5EF4-FFF2-40B4-BE49-F238E27FC236}">
                <a16:creationId xmlns:a16="http://schemas.microsoft.com/office/drawing/2014/main" id="{2D15AE45-AA95-FF51-4328-62073DEE3E84}"/>
              </a:ext>
            </a:extLst>
          </p:cNvPr>
          <p:cNvSpPr txBox="1"/>
          <p:nvPr/>
        </p:nvSpPr>
        <p:spPr>
          <a:xfrm>
            <a:off x="11262882" y="6466599"/>
            <a:ext cx="7726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0"/>
          <p:cNvSpPr/>
          <p:nvPr/>
        </p:nvSpPr>
        <p:spPr>
          <a:xfrm>
            <a:off x="1397567" y="2382914"/>
            <a:ext cx="9753033" cy="2579123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10"/>
          <p:cNvSpPr/>
          <p:nvPr/>
        </p:nvSpPr>
        <p:spPr>
          <a:xfrm>
            <a:off x="7586398" y="5164327"/>
            <a:ext cx="3220218" cy="1452887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7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10"/>
          <p:cNvSpPr/>
          <p:nvPr/>
        </p:nvSpPr>
        <p:spPr>
          <a:xfrm>
            <a:off x="7652618" y="5117320"/>
            <a:ext cx="3220218" cy="1452887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7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10"/>
          <p:cNvSpPr/>
          <p:nvPr/>
        </p:nvSpPr>
        <p:spPr>
          <a:xfrm>
            <a:off x="7718837" y="5073168"/>
            <a:ext cx="3220218" cy="1452887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7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10"/>
          <p:cNvSpPr/>
          <p:nvPr/>
        </p:nvSpPr>
        <p:spPr>
          <a:xfrm>
            <a:off x="7586398" y="4288478"/>
            <a:ext cx="3220218" cy="548123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9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0"/>
          <p:cNvSpPr/>
          <p:nvPr/>
        </p:nvSpPr>
        <p:spPr>
          <a:xfrm>
            <a:off x="7652658" y="4235552"/>
            <a:ext cx="3220218" cy="548123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9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10"/>
          <p:cNvSpPr/>
          <p:nvPr/>
        </p:nvSpPr>
        <p:spPr>
          <a:xfrm>
            <a:off x="7718837" y="4177525"/>
            <a:ext cx="3220218" cy="548123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9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10"/>
          <p:cNvSpPr/>
          <p:nvPr/>
        </p:nvSpPr>
        <p:spPr>
          <a:xfrm>
            <a:off x="1548460" y="993686"/>
            <a:ext cx="2660353" cy="1289109"/>
          </a:xfrm>
          <a:prstGeom prst="rect">
            <a:avLst/>
          </a:prstGeom>
          <a:solidFill>
            <a:srgbClr val="53D2F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10"/>
          <p:cNvSpPr/>
          <p:nvPr/>
        </p:nvSpPr>
        <p:spPr>
          <a:xfrm>
            <a:off x="1568312" y="2531445"/>
            <a:ext cx="2660353" cy="616812"/>
          </a:xfrm>
          <a:prstGeom prst="rect">
            <a:avLst/>
          </a:prstGeom>
          <a:solidFill>
            <a:srgbClr val="53D2F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1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3" name="Google Shape;453;p10"/>
          <p:cNvCxnSpPr>
            <a:stCxn id="454" idx="2"/>
          </p:cNvCxnSpPr>
          <p:nvPr/>
        </p:nvCxnSpPr>
        <p:spPr>
          <a:xfrm>
            <a:off x="9588085" y="4597242"/>
            <a:ext cx="2700" cy="567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55" name="Google Shape;455;p10"/>
          <p:cNvSpPr/>
          <p:nvPr/>
        </p:nvSpPr>
        <p:spPr>
          <a:xfrm>
            <a:off x="2565818" y="2748558"/>
            <a:ext cx="739687" cy="241933"/>
          </a:xfrm>
          <a:prstGeom prst="roundRect">
            <a:avLst>
              <a:gd name="adj" fmla="val 16667"/>
            </a:avLst>
          </a:prstGeom>
          <a:solidFill>
            <a:srgbClr val="D8E2F3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Nouveau  contrat</a:t>
            </a: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6" name="Google Shape;456;p10"/>
          <p:cNvGrpSpPr/>
          <p:nvPr/>
        </p:nvGrpSpPr>
        <p:grpSpPr>
          <a:xfrm>
            <a:off x="4401458" y="3274346"/>
            <a:ext cx="3286397" cy="747894"/>
            <a:chOff x="2860375" y="2870624"/>
            <a:chExt cx="2760726" cy="628266"/>
          </a:xfrm>
        </p:grpSpPr>
        <p:grpSp>
          <p:nvGrpSpPr>
            <p:cNvPr id="457" name="Google Shape;457;p10"/>
            <p:cNvGrpSpPr/>
            <p:nvPr/>
          </p:nvGrpSpPr>
          <p:grpSpPr>
            <a:xfrm>
              <a:off x="2860375" y="2870624"/>
              <a:ext cx="2760726" cy="628266"/>
              <a:chOff x="2816952" y="2724455"/>
              <a:chExt cx="2760726" cy="628266"/>
            </a:xfrm>
          </p:grpSpPr>
          <p:sp>
            <p:nvSpPr>
              <p:cNvPr id="458" name="Google Shape;458;p10"/>
              <p:cNvSpPr/>
              <p:nvPr/>
            </p:nvSpPr>
            <p:spPr>
              <a:xfrm>
                <a:off x="2816952" y="2724455"/>
                <a:ext cx="2760726" cy="628266"/>
              </a:xfrm>
              <a:prstGeom prst="rect">
                <a:avLst/>
              </a:prstGeom>
              <a:solidFill>
                <a:srgbClr val="A5A5A5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2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0"/>
              <p:cNvSpPr/>
              <p:nvPr/>
            </p:nvSpPr>
            <p:spPr>
              <a:xfrm>
                <a:off x="3388278" y="3040768"/>
                <a:ext cx="632472" cy="204743"/>
              </a:xfrm>
              <a:prstGeom prst="rect">
                <a:avLst/>
              </a:prstGeom>
              <a:solidFill>
                <a:srgbClr val="7F7F7F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12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Bonding</a:t>
                </a:r>
                <a:endParaRPr/>
              </a:p>
            </p:txBody>
          </p:sp>
          <p:sp>
            <p:nvSpPr>
              <p:cNvPr id="460" name="Google Shape;460;p10"/>
              <p:cNvSpPr/>
              <p:nvPr/>
            </p:nvSpPr>
            <p:spPr>
              <a:xfrm>
                <a:off x="4858041" y="3034337"/>
                <a:ext cx="538099" cy="202315"/>
              </a:xfrm>
              <a:prstGeom prst="rect">
                <a:avLst/>
              </a:prstGeom>
              <a:solidFill>
                <a:srgbClr val="7F7F7F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07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Decay</a:t>
                </a:r>
                <a:endParaRPr sz="107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61" name="Google Shape;461;p10"/>
            <p:cNvSpPr txBox="1"/>
            <p:nvPr/>
          </p:nvSpPr>
          <p:spPr>
            <a:xfrm>
              <a:off x="3330997" y="2879900"/>
              <a:ext cx="1570467" cy="246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309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Lois de coordination</a:t>
              </a:r>
              <a:endParaRPr/>
            </a:p>
          </p:txBody>
        </p:sp>
        <p:sp>
          <p:nvSpPr>
            <p:cNvPr id="462" name="Google Shape;462;p10"/>
            <p:cNvSpPr/>
            <p:nvPr/>
          </p:nvSpPr>
          <p:spPr>
            <a:xfrm>
              <a:off x="4150394" y="3184757"/>
              <a:ext cx="671659" cy="204743"/>
            </a:xfrm>
            <a:prstGeom prst="rect">
              <a:avLst/>
            </a:prstGeom>
            <a:solidFill>
              <a:srgbClr val="7F7F7F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07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Spreading</a:t>
              </a:r>
              <a:endParaRPr sz="107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63" name="Google Shape;463;p10" descr="roue dentée Tapis de souris | Spreadshirt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3032599" y="3160909"/>
              <a:ext cx="226878" cy="2268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4" name="Google Shape;464;p10"/>
          <p:cNvSpPr/>
          <p:nvPr/>
        </p:nvSpPr>
        <p:spPr>
          <a:xfrm>
            <a:off x="1642659" y="2734604"/>
            <a:ext cx="739687" cy="255886"/>
          </a:xfrm>
          <a:prstGeom prst="roundRect">
            <a:avLst>
              <a:gd name="adj" fmla="val 16667"/>
            </a:avLst>
          </a:prstGeom>
          <a:solidFill>
            <a:srgbClr val="F4B081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Requête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énergie</a:t>
            </a: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10"/>
          <p:cNvSpPr/>
          <p:nvPr/>
        </p:nvSpPr>
        <p:spPr>
          <a:xfrm>
            <a:off x="3376973" y="1879898"/>
            <a:ext cx="616951" cy="252337"/>
          </a:xfrm>
          <a:prstGeom prst="roundRect">
            <a:avLst>
              <a:gd name="adj" fmla="val 16667"/>
            </a:avLst>
          </a:prstGeom>
          <a:solidFill>
            <a:srgbClr val="A8D08C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Offre en énergie</a:t>
            </a: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0"/>
          <p:cNvSpPr/>
          <p:nvPr/>
        </p:nvSpPr>
        <p:spPr>
          <a:xfrm>
            <a:off x="7784560" y="5186700"/>
            <a:ext cx="739687" cy="255886"/>
          </a:xfrm>
          <a:prstGeom prst="roundRect">
            <a:avLst>
              <a:gd name="adj" fmla="val 16667"/>
            </a:avLst>
          </a:prstGeom>
          <a:solidFill>
            <a:srgbClr val="F4B081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Requête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énergie</a:t>
            </a: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10"/>
          <p:cNvSpPr/>
          <p:nvPr/>
        </p:nvSpPr>
        <p:spPr>
          <a:xfrm>
            <a:off x="8578953" y="5181990"/>
            <a:ext cx="616951" cy="252337"/>
          </a:xfrm>
          <a:prstGeom prst="roundRect">
            <a:avLst>
              <a:gd name="adj" fmla="val 16667"/>
            </a:avLst>
          </a:prstGeom>
          <a:solidFill>
            <a:srgbClr val="A8D08C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Offre en énergie</a:t>
            </a: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8" name="Google Shape;468;p10" descr="roue dentée Tapis de souris | Spreadshir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703527" y="1374365"/>
            <a:ext cx="270078" cy="270078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10"/>
          <p:cNvSpPr/>
          <p:nvPr/>
        </p:nvSpPr>
        <p:spPr>
          <a:xfrm>
            <a:off x="2128606" y="1224646"/>
            <a:ext cx="1797741" cy="551795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71" b="1">
                <a:solidFill>
                  <a:srgbClr val="0066FF"/>
                </a:solidFill>
                <a:latin typeface="Calibri"/>
                <a:ea typeface="Calibri"/>
                <a:cs typeface="Calibri"/>
                <a:sym typeface="Calibri"/>
              </a:rPr>
              <a:t>Création d’un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71" b="1">
                <a:solidFill>
                  <a:srgbClr val="0066FF"/>
                </a:solidFill>
                <a:latin typeface="Calibri"/>
                <a:ea typeface="Calibri"/>
                <a:cs typeface="Calibri"/>
                <a:sym typeface="Calibri"/>
              </a:rPr>
              <a:t>nouveau contrat à valider</a:t>
            </a:r>
            <a:endParaRPr/>
          </a:p>
        </p:txBody>
      </p:sp>
      <p:sp>
        <p:nvSpPr>
          <p:cNvPr id="470" name="Google Shape;470;p10"/>
          <p:cNvSpPr/>
          <p:nvPr/>
        </p:nvSpPr>
        <p:spPr>
          <a:xfrm>
            <a:off x="9295856" y="5185523"/>
            <a:ext cx="454302" cy="248804"/>
          </a:xfrm>
          <a:prstGeom prst="roundRect">
            <a:avLst>
              <a:gd name="adj" fmla="val 16667"/>
            </a:avLst>
          </a:prstGeom>
          <a:solidFill>
            <a:srgbClr val="F9D5BD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1" name="Google Shape;471;p10"/>
          <p:cNvCxnSpPr>
            <a:stCxn id="469" idx="4"/>
            <a:endCxn id="455" idx="0"/>
          </p:cNvCxnSpPr>
          <p:nvPr/>
        </p:nvCxnSpPr>
        <p:spPr>
          <a:xfrm flipH="1">
            <a:off x="2935677" y="1776441"/>
            <a:ext cx="91800" cy="972000"/>
          </a:xfrm>
          <a:prstGeom prst="straightConnector1">
            <a:avLst/>
          </a:prstGeom>
          <a:noFill/>
          <a:ln w="28575" cap="flat" cmpd="sng">
            <a:solidFill>
              <a:srgbClr val="BFBFB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72" name="Google Shape;472;p10"/>
          <p:cNvSpPr txBox="1"/>
          <p:nvPr/>
        </p:nvSpPr>
        <p:spPr>
          <a:xfrm>
            <a:off x="3784475" y="2540207"/>
            <a:ext cx="487214" cy="27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LSA</a:t>
            </a:r>
            <a:endParaRPr/>
          </a:p>
        </p:txBody>
      </p:sp>
      <p:sp>
        <p:nvSpPr>
          <p:cNvPr id="473" name="Google Shape;473;p10"/>
          <p:cNvSpPr txBox="1"/>
          <p:nvPr/>
        </p:nvSpPr>
        <p:spPr>
          <a:xfrm>
            <a:off x="8711124" y="4123535"/>
            <a:ext cx="492242" cy="27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LSA</a:t>
            </a:r>
            <a:endParaRPr/>
          </a:p>
        </p:txBody>
      </p:sp>
      <p:sp>
        <p:nvSpPr>
          <p:cNvPr id="474" name="Google Shape;474;p10"/>
          <p:cNvSpPr/>
          <p:nvPr/>
        </p:nvSpPr>
        <p:spPr>
          <a:xfrm rot="10800000" flipH="1">
            <a:off x="2942578" y="2984632"/>
            <a:ext cx="6333769" cy="1569877"/>
          </a:xfrm>
          <a:prstGeom prst="bentArrow">
            <a:avLst>
              <a:gd name="adj1" fmla="val 2977"/>
              <a:gd name="adj2" fmla="val 6241"/>
              <a:gd name="adj3" fmla="val 10631"/>
              <a:gd name="adj4" fmla="val 33610"/>
            </a:avLst>
          </a:prstGeom>
          <a:solidFill>
            <a:srgbClr val="00B0F0"/>
          </a:solidFill>
          <a:ln w="12700" cap="flat" cmpd="sng">
            <a:solidFill>
              <a:srgbClr val="0066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4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10"/>
          <p:cNvSpPr/>
          <p:nvPr/>
        </p:nvSpPr>
        <p:spPr>
          <a:xfrm>
            <a:off x="9244425" y="5182233"/>
            <a:ext cx="616951" cy="251493"/>
          </a:xfrm>
          <a:prstGeom prst="roundRect">
            <a:avLst>
              <a:gd name="adj" fmla="val 6779"/>
            </a:avLst>
          </a:prstGeom>
          <a:solidFill>
            <a:srgbClr val="B9EDFF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Nouveau  contrat</a:t>
            </a: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10"/>
          <p:cNvSpPr/>
          <p:nvPr/>
        </p:nvSpPr>
        <p:spPr>
          <a:xfrm>
            <a:off x="9279609" y="4345749"/>
            <a:ext cx="616951" cy="251493"/>
          </a:xfrm>
          <a:prstGeom prst="roundRect">
            <a:avLst>
              <a:gd name="adj" fmla="val 6779"/>
            </a:avLst>
          </a:prstGeom>
          <a:solidFill>
            <a:srgbClr val="B9EDFF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Nouveau  contrat</a:t>
            </a: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6" name="Google Shape;476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427" y="63710"/>
            <a:ext cx="879197" cy="471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1867" y="553902"/>
            <a:ext cx="659398" cy="238433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10"/>
          <p:cNvSpPr txBox="1"/>
          <p:nvPr/>
        </p:nvSpPr>
        <p:spPr>
          <a:xfrm>
            <a:off x="1189610" y="332323"/>
            <a:ext cx="7954741" cy="443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Etape 3 : émission d’un nouveau contrat</a:t>
            </a:r>
            <a:endParaRPr/>
          </a:p>
        </p:txBody>
      </p:sp>
      <p:sp>
        <p:nvSpPr>
          <p:cNvPr id="479" name="Google Shape;479;p10"/>
          <p:cNvSpPr/>
          <p:nvPr/>
        </p:nvSpPr>
        <p:spPr>
          <a:xfrm>
            <a:off x="1177159" y="178676"/>
            <a:ext cx="10792974" cy="613659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0" name="Google Shape;480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400713" y="5442586"/>
            <a:ext cx="534387" cy="55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10" descr="Ic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03724" y="1398837"/>
            <a:ext cx="652562" cy="5659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2" name="Google Shape;482;p10"/>
          <p:cNvCxnSpPr/>
          <p:nvPr/>
        </p:nvCxnSpPr>
        <p:spPr>
          <a:xfrm rot="10800000">
            <a:off x="1009624" y="1698932"/>
            <a:ext cx="566207" cy="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483" name="Google Shape;483;p10"/>
          <p:cNvCxnSpPr/>
          <p:nvPr/>
        </p:nvCxnSpPr>
        <p:spPr>
          <a:xfrm flipH="1">
            <a:off x="10939055" y="5720686"/>
            <a:ext cx="461658" cy="14157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484" name="Google Shape;484;p10"/>
          <p:cNvSpPr txBox="1"/>
          <p:nvPr/>
        </p:nvSpPr>
        <p:spPr>
          <a:xfrm>
            <a:off x="1548461" y="962901"/>
            <a:ext cx="257171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Jumeau  numérique consommateur</a:t>
            </a:r>
            <a:endParaRPr sz="119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10"/>
          <p:cNvSpPr txBox="1"/>
          <p:nvPr/>
        </p:nvSpPr>
        <p:spPr>
          <a:xfrm>
            <a:off x="8174596" y="6293208"/>
            <a:ext cx="227614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Jumeau  numérique producteur</a:t>
            </a:r>
            <a:endParaRPr/>
          </a:p>
        </p:txBody>
      </p:sp>
      <p:sp>
        <p:nvSpPr>
          <p:cNvPr id="2" name="Google Shape;723;p18">
            <a:extLst>
              <a:ext uri="{FF2B5EF4-FFF2-40B4-BE49-F238E27FC236}">
                <a16:creationId xmlns:a16="http://schemas.microsoft.com/office/drawing/2014/main" id="{69E30874-82B9-1418-767A-1F08AF8DA5CB}"/>
              </a:ext>
            </a:extLst>
          </p:cNvPr>
          <p:cNvSpPr txBox="1"/>
          <p:nvPr/>
        </p:nvSpPr>
        <p:spPr>
          <a:xfrm>
            <a:off x="11262882" y="6466599"/>
            <a:ext cx="7726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1"/>
          <p:cNvSpPr/>
          <p:nvPr/>
        </p:nvSpPr>
        <p:spPr>
          <a:xfrm>
            <a:off x="1397567" y="2382914"/>
            <a:ext cx="9753033" cy="2579123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11"/>
          <p:cNvSpPr/>
          <p:nvPr/>
        </p:nvSpPr>
        <p:spPr>
          <a:xfrm>
            <a:off x="7586398" y="5164327"/>
            <a:ext cx="3220218" cy="1452887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7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1"/>
          <p:cNvSpPr/>
          <p:nvPr/>
        </p:nvSpPr>
        <p:spPr>
          <a:xfrm>
            <a:off x="7652618" y="5117320"/>
            <a:ext cx="3220218" cy="1452887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7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11"/>
          <p:cNvSpPr/>
          <p:nvPr/>
        </p:nvSpPr>
        <p:spPr>
          <a:xfrm>
            <a:off x="7718837" y="5073168"/>
            <a:ext cx="3220218" cy="1452887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7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11"/>
          <p:cNvSpPr/>
          <p:nvPr/>
        </p:nvSpPr>
        <p:spPr>
          <a:xfrm>
            <a:off x="7586398" y="4288478"/>
            <a:ext cx="3220218" cy="548123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9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11"/>
          <p:cNvSpPr/>
          <p:nvPr/>
        </p:nvSpPr>
        <p:spPr>
          <a:xfrm>
            <a:off x="7652658" y="4235552"/>
            <a:ext cx="3220218" cy="548123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9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11"/>
          <p:cNvSpPr/>
          <p:nvPr/>
        </p:nvSpPr>
        <p:spPr>
          <a:xfrm>
            <a:off x="7718837" y="4177525"/>
            <a:ext cx="3220218" cy="548123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9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11"/>
          <p:cNvSpPr/>
          <p:nvPr/>
        </p:nvSpPr>
        <p:spPr>
          <a:xfrm>
            <a:off x="1548460" y="993686"/>
            <a:ext cx="2660353" cy="1289109"/>
          </a:xfrm>
          <a:prstGeom prst="rect">
            <a:avLst/>
          </a:prstGeom>
          <a:solidFill>
            <a:srgbClr val="53D2F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11"/>
          <p:cNvSpPr/>
          <p:nvPr/>
        </p:nvSpPr>
        <p:spPr>
          <a:xfrm>
            <a:off x="1568312" y="2531445"/>
            <a:ext cx="2660353" cy="616812"/>
          </a:xfrm>
          <a:prstGeom prst="rect">
            <a:avLst/>
          </a:prstGeom>
          <a:solidFill>
            <a:srgbClr val="53D2F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1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11"/>
          <p:cNvSpPr txBox="1"/>
          <p:nvPr/>
        </p:nvSpPr>
        <p:spPr>
          <a:xfrm>
            <a:off x="6867262" y="542466"/>
            <a:ext cx="960191" cy="42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4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1" name="Google Shape;501;p11"/>
          <p:cNvGrpSpPr/>
          <p:nvPr/>
        </p:nvGrpSpPr>
        <p:grpSpPr>
          <a:xfrm>
            <a:off x="4401458" y="3274346"/>
            <a:ext cx="3286397" cy="747894"/>
            <a:chOff x="2860375" y="2870624"/>
            <a:chExt cx="2760726" cy="628266"/>
          </a:xfrm>
        </p:grpSpPr>
        <p:grpSp>
          <p:nvGrpSpPr>
            <p:cNvPr id="502" name="Google Shape;502;p11"/>
            <p:cNvGrpSpPr/>
            <p:nvPr/>
          </p:nvGrpSpPr>
          <p:grpSpPr>
            <a:xfrm>
              <a:off x="2860375" y="2870624"/>
              <a:ext cx="2760726" cy="628266"/>
              <a:chOff x="2816952" y="2724455"/>
              <a:chExt cx="2760726" cy="628266"/>
            </a:xfrm>
          </p:grpSpPr>
          <p:sp>
            <p:nvSpPr>
              <p:cNvPr id="503" name="Google Shape;503;p11"/>
              <p:cNvSpPr/>
              <p:nvPr/>
            </p:nvSpPr>
            <p:spPr>
              <a:xfrm>
                <a:off x="2816952" y="2724455"/>
                <a:ext cx="2760726" cy="628266"/>
              </a:xfrm>
              <a:prstGeom prst="rect">
                <a:avLst/>
              </a:prstGeom>
              <a:solidFill>
                <a:srgbClr val="A5A5A5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2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1"/>
              <p:cNvSpPr/>
              <p:nvPr/>
            </p:nvSpPr>
            <p:spPr>
              <a:xfrm>
                <a:off x="3388278" y="3040768"/>
                <a:ext cx="632472" cy="204743"/>
              </a:xfrm>
              <a:prstGeom prst="rect">
                <a:avLst/>
              </a:prstGeom>
              <a:solidFill>
                <a:srgbClr val="7F7F7F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12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Bonding</a:t>
                </a:r>
                <a:endParaRPr/>
              </a:p>
            </p:txBody>
          </p:sp>
          <p:sp>
            <p:nvSpPr>
              <p:cNvPr id="505" name="Google Shape;505;p11"/>
              <p:cNvSpPr/>
              <p:nvPr/>
            </p:nvSpPr>
            <p:spPr>
              <a:xfrm>
                <a:off x="4858041" y="3034337"/>
                <a:ext cx="538099" cy="202315"/>
              </a:xfrm>
              <a:prstGeom prst="rect">
                <a:avLst/>
              </a:prstGeom>
              <a:solidFill>
                <a:srgbClr val="7F7F7F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07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Decay</a:t>
                </a:r>
                <a:endParaRPr sz="107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6" name="Google Shape;506;p11"/>
            <p:cNvSpPr txBox="1"/>
            <p:nvPr/>
          </p:nvSpPr>
          <p:spPr>
            <a:xfrm>
              <a:off x="3330997" y="2879900"/>
              <a:ext cx="1570467" cy="246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309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Lois de coordination</a:t>
              </a:r>
              <a:endParaRPr/>
            </a:p>
          </p:txBody>
        </p:sp>
        <p:sp>
          <p:nvSpPr>
            <p:cNvPr id="507" name="Google Shape;507;p11"/>
            <p:cNvSpPr/>
            <p:nvPr/>
          </p:nvSpPr>
          <p:spPr>
            <a:xfrm>
              <a:off x="4150394" y="3184757"/>
              <a:ext cx="671659" cy="204743"/>
            </a:xfrm>
            <a:prstGeom prst="rect">
              <a:avLst/>
            </a:prstGeom>
            <a:solidFill>
              <a:srgbClr val="7F7F7F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07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Spreading</a:t>
              </a:r>
              <a:endParaRPr sz="107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08" name="Google Shape;508;p11" descr="roue dentée Tapis de souris | Spreadshirt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3032599" y="3160909"/>
              <a:ext cx="226878" cy="2268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9" name="Google Shape;509;p11"/>
          <p:cNvSpPr/>
          <p:nvPr/>
        </p:nvSpPr>
        <p:spPr>
          <a:xfrm>
            <a:off x="1642659" y="2734604"/>
            <a:ext cx="739687" cy="255886"/>
          </a:xfrm>
          <a:prstGeom prst="roundRect">
            <a:avLst>
              <a:gd name="adj" fmla="val 16667"/>
            </a:avLst>
          </a:prstGeom>
          <a:solidFill>
            <a:srgbClr val="F4B081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Requête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énergie</a:t>
            </a: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11"/>
          <p:cNvSpPr/>
          <p:nvPr/>
        </p:nvSpPr>
        <p:spPr>
          <a:xfrm>
            <a:off x="3331990" y="1884784"/>
            <a:ext cx="842717" cy="266602"/>
          </a:xfrm>
          <a:prstGeom prst="roundRect">
            <a:avLst>
              <a:gd name="adj" fmla="val 16667"/>
            </a:avLst>
          </a:prstGeom>
          <a:solidFill>
            <a:srgbClr val="89FFBE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Confirmation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producteur</a:t>
            </a: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11"/>
          <p:cNvSpPr/>
          <p:nvPr/>
        </p:nvSpPr>
        <p:spPr>
          <a:xfrm>
            <a:off x="2455170" y="1879804"/>
            <a:ext cx="842715" cy="266603"/>
          </a:xfrm>
          <a:prstGeom prst="roundRect">
            <a:avLst>
              <a:gd name="adj" fmla="val 6779"/>
            </a:avLst>
          </a:prstGeom>
          <a:solidFill>
            <a:srgbClr val="B9EDFF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Contrat à jour</a:t>
            </a:r>
            <a:endParaRPr sz="59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11"/>
          <p:cNvSpPr/>
          <p:nvPr/>
        </p:nvSpPr>
        <p:spPr>
          <a:xfrm>
            <a:off x="7784560" y="5186700"/>
            <a:ext cx="739687" cy="255886"/>
          </a:xfrm>
          <a:prstGeom prst="roundRect">
            <a:avLst>
              <a:gd name="adj" fmla="val 16667"/>
            </a:avLst>
          </a:prstGeom>
          <a:solidFill>
            <a:srgbClr val="F4B081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Requête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énergie</a:t>
            </a: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11"/>
          <p:cNvSpPr/>
          <p:nvPr/>
        </p:nvSpPr>
        <p:spPr>
          <a:xfrm>
            <a:off x="8578953" y="5181990"/>
            <a:ext cx="616951" cy="252337"/>
          </a:xfrm>
          <a:prstGeom prst="roundRect">
            <a:avLst>
              <a:gd name="adj" fmla="val 16667"/>
            </a:avLst>
          </a:prstGeom>
          <a:solidFill>
            <a:srgbClr val="A8D08C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Offre en énergie</a:t>
            </a: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11"/>
          <p:cNvSpPr/>
          <p:nvPr/>
        </p:nvSpPr>
        <p:spPr>
          <a:xfrm>
            <a:off x="9244425" y="5182233"/>
            <a:ext cx="616951" cy="251493"/>
          </a:xfrm>
          <a:prstGeom prst="roundRect">
            <a:avLst>
              <a:gd name="adj" fmla="val 6779"/>
            </a:avLst>
          </a:prstGeom>
          <a:solidFill>
            <a:srgbClr val="B9EDFF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Contrat à jour</a:t>
            </a:r>
            <a:endParaRPr sz="59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11"/>
          <p:cNvSpPr/>
          <p:nvPr/>
        </p:nvSpPr>
        <p:spPr>
          <a:xfrm>
            <a:off x="9432092" y="5714445"/>
            <a:ext cx="1406199" cy="551795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71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Vérification de la disponibilité</a:t>
            </a:r>
            <a:endParaRPr/>
          </a:p>
        </p:txBody>
      </p:sp>
      <p:pic>
        <p:nvPicPr>
          <p:cNvPr id="516" name="Google Shape;516;p11" descr="roue dentée Tapis de souris | Spreadshir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9162510" y="5851785"/>
            <a:ext cx="270078" cy="2700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7" name="Google Shape;517;p11"/>
          <p:cNvCxnSpPr>
            <a:stCxn id="515" idx="0"/>
          </p:cNvCxnSpPr>
          <p:nvPr/>
        </p:nvCxnSpPr>
        <p:spPr>
          <a:xfrm rot="10800000">
            <a:off x="10135192" y="4559445"/>
            <a:ext cx="0" cy="1155000"/>
          </a:xfrm>
          <a:prstGeom prst="straightConnector1">
            <a:avLst/>
          </a:prstGeom>
          <a:noFill/>
          <a:ln w="28575" cap="flat" cmpd="sng">
            <a:solidFill>
              <a:srgbClr val="BFBFB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18" name="Google Shape;518;p11"/>
          <p:cNvSpPr/>
          <p:nvPr/>
        </p:nvSpPr>
        <p:spPr>
          <a:xfrm rot="-5400000">
            <a:off x="6070421" y="627249"/>
            <a:ext cx="1349777" cy="6114445"/>
          </a:xfrm>
          <a:prstGeom prst="bentArrow">
            <a:avLst>
              <a:gd name="adj1" fmla="val 3228"/>
              <a:gd name="adj2" fmla="val 7044"/>
              <a:gd name="adj3" fmla="val 11823"/>
              <a:gd name="adj4" fmla="val 33610"/>
            </a:avLst>
          </a:prstGeom>
          <a:solidFill>
            <a:srgbClr val="00B050"/>
          </a:solidFill>
          <a:ln w="12700" cap="flat" cmpd="sng">
            <a:solidFill>
              <a:srgbClr val="3856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4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11"/>
          <p:cNvSpPr/>
          <p:nvPr/>
        </p:nvSpPr>
        <p:spPr>
          <a:xfrm>
            <a:off x="3594261" y="2734813"/>
            <a:ext cx="340159" cy="266602"/>
          </a:xfrm>
          <a:prstGeom prst="roundRect">
            <a:avLst>
              <a:gd name="adj" fmla="val 16667"/>
            </a:avLst>
          </a:prstGeom>
          <a:solidFill>
            <a:srgbClr val="89FFBE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0" name="Google Shape;520;p11"/>
          <p:cNvCxnSpPr>
            <a:stCxn id="519" idx="0"/>
          </p:cNvCxnSpPr>
          <p:nvPr/>
        </p:nvCxnSpPr>
        <p:spPr>
          <a:xfrm rot="10800000">
            <a:off x="3764341" y="2175913"/>
            <a:ext cx="0" cy="558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21" name="Google Shape;521;p11"/>
          <p:cNvSpPr txBox="1"/>
          <p:nvPr/>
        </p:nvSpPr>
        <p:spPr>
          <a:xfrm>
            <a:off x="3784475" y="2540207"/>
            <a:ext cx="487214" cy="27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LSA</a:t>
            </a:r>
            <a:endParaRPr/>
          </a:p>
        </p:txBody>
      </p:sp>
      <p:sp>
        <p:nvSpPr>
          <p:cNvPr id="522" name="Google Shape;522;p11"/>
          <p:cNvSpPr/>
          <p:nvPr/>
        </p:nvSpPr>
        <p:spPr>
          <a:xfrm>
            <a:off x="9802532" y="4212530"/>
            <a:ext cx="842717" cy="266602"/>
          </a:xfrm>
          <a:prstGeom prst="roundRect">
            <a:avLst>
              <a:gd name="adj" fmla="val 16667"/>
            </a:avLst>
          </a:prstGeom>
          <a:solidFill>
            <a:srgbClr val="89FFBE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Confirmation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producteur</a:t>
            </a: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11"/>
          <p:cNvSpPr/>
          <p:nvPr/>
        </p:nvSpPr>
        <p:spPr>
          <a:xfrm>
            <a:off x="2455170" y="2729246"/>
            <a:ext cx="844846" cy="266602"/>
          </a:xfrm>
          <a:prstGeom prst="roundRect">
            <a:avLst>
              <a:gd name="adj" fmla="val 6779"/>
            </a:avLst>
          </a:prstGeom>
          <a:solidFill>
            <a:srgbClr val="B9EDFF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Contrat à jour</a:t>
            </a:r>
            <a:endParaRPr sz="59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4" name="Google Shape;524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427" y="63710"/>
            <a:ext cx="879197" cy="471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1867" y="553902"/>
            <a:ext cx="659398" cy="238433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11"/>
          <p:cNvSpPr txBox="1"/>
          <p:nvPr/>
        </p:nvSpPr>
        <p:spPr>
          <a:xfrm>
            <a:off x="1189610" y="332323"/>
            <a:ext cx="7954741" cy="443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Etape 4 : envoi d’une approbation</a:t>
            </a:r>
            <a:endParaRPr/>
          </a:p>
        </p:txBody>
      </p:sp>
      <p:sp>
        <p:nvSpPr>
          <p:cNvPr id="527" name="Google Shape;527;p11"/>
          <p:cNvSpPr/>
          <p:nvPr/>
        </p:nvSpPr>
        <p:spPr>
          <a:xfrm>
            <a:off x="1177159" y="178676"/>
            <a:ext cx="10792974" cy="613659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11"/>
          <p:cNvSpPr txBox="1"/>
          <p:nvPr/>
        </p:nvSpPr>
        <p:spPr>
          <a:xfrm>
            <a:off x="8963814" y="2452811"/>
            <a:ext cx="1757675" cy="34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Espace de tuples</a:t>
            </a:r>
            <a:endParaRPr/>
          </a:p>
        </p:txBody>
      </p:sp>
      <p:sp>
        <p:nvSpPr>
          <p:cNvPr id="529" name="Google Shape;529;p11"/>
          <p:cNvSpPr txBox="1"/>
          <p:nvPr/>
        </p:nvSpPr>
        <p:spPr>
          <a:xfrm>
            <a:off x="8711124" y="4123535"/>
            <a:ext cx="492242" cy="27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LSA</a:t>
            </a:r>
            <a:endParaRPr/>
          </a:p>
        </p:txBody>
      </p:sp>
      <p:pic>
        <p:nvPicPr>
          <p:cNvPr id="530" name="Google Shape;530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400713" y="5442586"/>
            <a:ext cx="534387" cy="55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11" descr="Ic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03724" y="1398837"/>
            <a:ext cx="652562" cy="5659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2" name="Google Shape;532;p11"/>
          <p:cNvCxnSpPr/>
          <p:nvPr/>
        </p:nvCxnSpPr>
        <p:spPr>
          <a:xfrm rot="10800000">
            <a:off x="1009624" y="1698932"/>
            <a:ext cx="566207" cy="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533" name="Google Shape;533;p11"/>
          <p:cNvCxnSpPr/>
          <p:nvPr/>
        </p:nvCxnSpPr>
        <p:spPr>
          <a:xfrm flipH="1">
            <a:off x="10939055" y="5720686"/>
            <a:ext cx="461658" cy="14157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534" name="Google Shape;534;p11"/>
          <p:cNvSpPr txBox="1"/>
          <p:nvPr/>
        </p:nvSpPr>
        <p:spPr>
          <a:xfrm>
            <a:off x="1548461" y="962901"/>
            <a:ext cx="257171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Jumeau  numérique consommateur</a:t>
            </a:r>
            <a:endParaRPr sz="119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1"/>
          <p:cNvSpPr txBox="1"/>
          <p:nvPr/>
        </p:nvSpPr>
        <p:spPr>
          <a:xfrm>
            <a:off x="8174596" y="6293208"/>
            <a:ext cx="227614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Jumeau  numérique producteur</a:t>
            </a:r>
            <a:endParaRPr/>
          </a:p>
        </p:txBody>
      </p:sp>
      <p:sp>
        <p:nvSpPr>
          <p:cNvPr id="2" name="Google Shape;723;p18">
            <a:extLst>
              <a:ext uri="{FF2B5EF4-FFF2-40B4-BE49-F238E27FC236}">
                <a16:creationId xmlns:a16="http://schemas.microsoft.com/office/drawing/2014/main" id="{3AD6593B-3730-AFC2-519A-BEF780A2BD59}"/>
              </a:ext>
            </a:extLst>
          </p:cNvPr>
          <p:cNvSpPr txBox="1"/>
          <p:nvPr/>
        </p:nvSpPr>
        <p:spPr>
          <a:xfrm>
            <a:off x="11262882" y="6466599"/>
            <a:ext cx="7726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12"/>
          <p:cNvSpPr/>
          <p:nvPr/>
        </p:nvSpPr>
        <p:spPr>
          <a:xfrm>
            <a:off x="1397567" y="2382914"/>
            <a:ext cx="9753033" cy="2579123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12"/>
          <p:cNvSpPr/>
          <p:nvPr/>
        </p:nvSpPr>
        <p:spPr>
          <a:xfrm>
            <a:off x="7586398" y="5164327"/>
            <a:ext cx="3220218" cy="1452887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7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12"/>
          <p:cNvSpPr/>
          <p:nvPr/>
        </p:nvSpPr>
        <p:spPr>
          <a:xfrm>
            <a:off x="7652618" y="5117320"/>
            <a:ext cx="3220218" cy="1452887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7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12"/>
          <p:cNvSpPr/>
          <p:nvPr/>
        </p:nvSpPr>
        <p:spPr>
          <a:xfrm>
            <a:off x="7718837" y="5070313"/>
            <a:ext cx="3220218" cy="1452887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7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12"/>
          <p:cNvSpPr/>
          <p:nvPr/>
        </p:nvSpPr>
        <p:spPr>
          <a:xfrm>
            <a:off x="7586398" y="4288478"/>
            <a:ext cx="3220218" cy="548123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9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12"/>
          <p:cNvSpPr/>
          <p:nvPr/>
        </p:nvSpPr>
        <p:spPr>
          <a:xfrm>
            <a:off x="7652658" y="4235552"/>
            <a:ext cx="3220218" cy="548123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9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12"/>
          <p:cNvSpPr/>
          <p:nvPr/>
        </p:nvSpPr>
        <p:spPr>
          <a:xfrm>
            <a:off x="7718837" y="4145018"/>
            <a:ext cx="3220218" cy="548123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9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12"/>
          <p:cNvSpPr/>
          <p:nvPr/>
        </p:nvSpPr>
        <p:spPr>
          <a:xfrm>
            <a:off x="1548460" y="993686"/>
            <a:ext cx="2660353" cy="1289109"/>
          </a:xfrm>
          <a:prstGeom prst="rect">
            <a:avLst/>
          </a:prstGeom>
          <a:solidFill>
            <a:srgbClr val="53D2F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12"/>
          <p:cNvSpPr/>
          <p:nvPr/>
        </p:nvSpPr>
        <p:spPr>
          <a:xfrm>
            <a:off x="1568312" y="2531445"/>
            <a:ext cx="2660353" cy="616812"/>
          </a:xfrm>
          <a:prstGeom prst="rect">
            <a:avLst/>
          </a:prstGeom>
          <a:solidFill>
            <a:srgbClr val="53D2F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1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0" name="Google Shape;550;p12"/>
          <p:cNvCxnSpPr/>
          <p:nvPr/>
        </p:nvCxnSpPr>
        <p:spPr>
          <a:xfrm>
            <a:off x="9553123" y="4685682"/>
            <a:ext cx="0" cy="49654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551" name="Google Shape;551;p12"/>
          <p:cNvGrpSpPr/>
          <p:nvPr/>
        </p:nvGrpSpPr>
        <p:grpSpPr>
          <a:xfrm>
            <a:off x="4401458" y="3274346"/>
            <a:ext cx="3286397" cy="747894"/>
            <a:chOff x="2860375" y="2870624"/>
            <a:chExt cx="2760726" cy="628266"/>
          </a:xfrm>
        </p:grpSpPr>
        <p:grpSp>
          <p:nvGrpSpPr>
            <p:cNvPr id="552" name="Google Shape;552;p12"/>
            <p:cNvGrpSpPr/>
            <p:nvPr/>
          </p:nvGrpSpPr>
          <p:grpSpPr>
            <a:xfrm>
              <a:off x="2860375" y="2870624"/>
              <a:ext cx="2760726" cy="628266"/>
              <a:chOff x="2816952" y="2724455"/>
              <a:chExt cx="2760726" cy="628266"/>
            </a:xfrm>
          </p:grpSpPr>
          <p:sp>
            <p:nvSpPr>
              <p:cNvPr id="553" name="Google Shape;553;p12"/>
              <p:cNvSpPr/>
              <p:nvPr/>
            </p:nvSpPr>
            <p:spPr>
              <a:xfrm>
                <a:off x="2816952" y="2724455"/>
                <a:ext cx="2760726" cy="628266"/>
              </a:xfrm>
              <a:prstGeom prst="rect">
                <a:avLst/>
              </a:prstGeom>
              <a:solidFill>
                <a:srgbClr val="A5A5A5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2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2"/>
              <p:cNvSpPr/>
              <p:nvPr/>
            </p:nvSpPr>
            <p:spPr>
              <a:xfrm>
                <a:off x="3388278" y="3040768"/>
                <a:ext cx="632472" cy="204743"/>
              </a:xfrm>
              <a:prstGeom prst="rect">
                <a:avLst/>
              </a:prstGeom>
              <a:solidFill>
                <a:srgbClr val="7F7F7F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12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Bonding</a:t>
                </a:r>
                <a:endParaRPr/>
              </a:p>
            </p:txBody>
          </p:sp>
          <p:sp>
            <p:nvSpPr>
              <p:cNvPr id="555" name="Google Shape;555;p12"/>
              <p:cNvSpPr/>
              <p:nvPr/>
            </p:nvSpPr>
            <p:spPr>
              <a:xfrm>
                <a:off x="4858041" y="3034337"/>
                <a:ext cx="538099" cy="202315"/>
              </a:xfrm>
              <a:prstGeom prst="rect">
                <a:avLst/>
              </a:prstGeom>
              <a:solidFill>
                <a:srgbClr val="7F7F7F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07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Decay</a:t>
                </a:r>
                <a:endParaRPr sz="107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6" name="Google Shape;556;p12"/>
            <p:cNvSpPr txBox="1"/>
            <p:nvPr/>
          </p:nvSpPr>
          <p:spPr>
            <a:xfrm>
              <a:off x="3330997" y="2879900"/>
              <a:ext cx="1570467" cy="246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309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Lois de coordination</a:t>
              </a:r>
              <a:endParaRPr/>
            </a:p>
          </p:txBody>
        </p:sp>
        <p:sp>
          <p:nvSpPr>
            <p:cNvPr id="557" name="Google Shape;557;p12"/>
            <p:cNvSpPr/>
            <p:nvPr/>
          </p:nvSpPr>
          <p:spPr>
            <a:xfrm>
              <a:off x="4150394" y="3184757"/>
              <a:ext cx="671659" cy="204743"/>
            </a:xfrm>
            <a:prstGeom prst="rect">
              <a:avLst/>
            </a:prstGeom>
            <a:solidFill>
              <a:srgbClr val="7F7F7F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07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Spreading</a:t>
              </a:r>
              <a:endParaRPr sz="107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58" name="Google Shape;558;p12" descr="roue dentée Tapis de souris | Spreadshirt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3032599" y="3160909"/>
              <a:ext cx="226878" cy="2268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9" name="Google Shape;559;p12"/>
          <p:cNvSpPr/>
          <p:nvPr/>
        </p:nvSpPr>
        <p:spPr>
          <a:xfrm>
            <a:off x="1642659" y="2734604"/>
            <a:ext cx="739687" cy="255886"/>
          </a:xfrm>
          <a:prstGeom prst="roundRect">
            <a:avLst>
              <a:gd name="adj" fmla="val 16667"/>
            </a:avLst>
          </a:prstGeom>
          <a:solidFill>
            <a:srgbClr val="F4B081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Requête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énergie</a:t>
            </a: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12"/>
          <p:cNvSpPr/>
          <p:nvPr/>
        </p:nvSpPr>
        <p:spPr>
          <a:xfrm>
            <a:off x="8578953" y="5181990"/>
            <a:ext cx="616951" cy="252337"/>
          </a:xfrm>
          <a:prstGeom prst="roundRect">
            <a:avLst>
              <a:gd name="adj" fmla="val 16667"/>
            </a:avLst>
          </a:prstGeom>
          <a:solidFill>
            <a:srgbClr val="A8D08C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Offre en énergie</a:t>
            </a: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12"/>
          <p:cNvSpPr/>
          <p:nvPr/>
        </p:nvSpPr>
        <p:spPr>
          <a:xfrm>
            <a:off x="2304274" y="1219848"/>
            <a:ext cx="1450812" cy="551795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7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Intégration de la dernière approbation</a:t>
            </a:r>
            <a:endParaRPr/>
          </a:p>
        </p:txBody>
      </p:sp>
      <p:sp>
        <p:nvSpPr>
          <p:cNvPr id="562" name="Google Shape;562;p12"/>
          <p:cNvSpPr/>
          <p:nvPr/>
        </p:nvSpPr>
        <p:spPr>
          <a:xfrm>
            <a:off x="7784560" y="5186700"/>
            <a:ext cx="739687" cy="255886"/>
          </a:xfrm>
          <a:prstGeom prst="roundRect">
            <a:avLst>
              <a:gd name="adj" fmla="val 16667"/>
            </a:avLst>
          </a:prstGeom>
          <a:solidFill>
            <a:srgbClr val="F4B081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Requête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énergie</a:t>
            </a: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3" name="Google Shape;563;p12" descr="roue dentée Tapis de souris | Spreadshir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911384" y="1501300"/>
            <a:ext cx="270078" cy="2700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4" name="Google Shape;564;p12"/>
          <p:cNvCxnSpPr/>
          <p:nvPr/>
        </p:nvCxnSpPr>
        <p:spPr>
          <a:xfrm>
            <a:off x="3046933" y="1779957"/>
            <a:ext cx="3449" cy="886996"/>
          </a:xfrm>
          <a:prstGeom prst="straightConnector1">
            <a:avLst/>
          </a:prstGeom>
          <a:noFill/>
          <a:ln w="28575" cap="flat" cmpd="sng">
            <a:solidFill>
              <a:srgbClr val="BFBFB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65" name="Google Shape;565;p12"/>
          <p:cNvSpPr/>
          <p:nvPr/>
        </p:nvSpPr>
        <p:spPr>
          <a:xfrm>
            <a:off x="9380006" y="4419080"/>
            <a:ext cx="308698" cy="266603"/>
          </a:xfrm>
          <a:prstGeom prst="roundRect">
            <a:avLst>
              <a:gd name="adj" fmla="val 6779"/>
            </a:avLst>
          </a:prstGeom>
          <a:solidFill>
            <a:srgbClr val="B9EDFF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9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12"/>
          <p:cNvSpPr/>
          <p:nvPr/>
        </p:nvSpPr>
        <p:spPr>
          <a:xfrm rot="10800000" flipH="1">
            <a:off x="3076909" y="2973289"/>
            <a:ext cx="6303095" cy="1712394"/>
          </a:xfrm>
          <a:prstGeom prst="bentArrow">
            <a:avLst>
              <a:gd name="adj1" fmla="val 2977"/>
              <a:gd name="adj2" fmla="val 6241"/>
              <a:gd name="adj3" fmla="val 10631"/>
              <a:gd name="adj4" fmla="val 33610"/>
            </a:avLst>
          </a:prstGeom>
          <a:solidFill>
            <a:srgbClr val="00B0F0"/>
          </a:solidFill>
          <a:ln w="12700" cap="flat" cmpd="sng">
            <a:solidFill>
              <a:srgbClr val="0066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4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12"/>
          <p:cNvSpPr txBox="1"/>
          <p:nvPr/>
        </p:nvSpPr>
        <p:spPr>
          <a:xfrm>
            <a:off x="3784475" y="2540207"/>
            <a:ext cx="487214" cy="27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LSA</a:t>
            </a:r>
            <a:endParaRPr/>
          </a:p>
        </p:txBody>
      </p:sp>
      <p:sp>
        <p:nvSpPr>
          <p:cNvPr id="569" name="Google Shape;569;p12"/>
          <p:cNvSpPr/>
          <p:nvPr/>
        </p:nvSpPr>
        <p:spPr>
          <a:xfrm>
            <a:off x="9244425" y="5182233"/>
            <a:ext cx="616951" cy="251493"/>
          </a:xfrm>
          <a:prstGeom prst="roundRect">
            <a:avLst>
              <a:gd name="adj" fmla="val 6779"/>
            </a:avLst>
          </a:prstGeom>
          <a:solidFill>
            <a:srgbClr val="B9EDFF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Contrat à jour</a:t>
            </a:r>
            <a:endParaRPr sz="59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12"/>
          <p:cNvSpPr/>
          <p:nvPr/>
        </p:nvSpPr>
        <p:spPr>
          <a:xfrm>
            <a:off x="2688560" y="2699786"/>
            <a:ext cx="844846" cy="266602"/>
          </a:xfrm>
          <a:prstGeom prst="roundRect">
            <a:avLst>
              <a:gd name="adj" fmla="val 6779"/>
            </a:avLst>
          </a:prstGeom>
          <a:solidFill>
            <a:srgbClr val="B9EDFF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Contrat à jour</a:t>
            </a:r>
            <a:endParaRPr sz="59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1" name="Google Shape;571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427" y="63710"/>
            <a:ext cx="879197" cy="471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1867" y="553902"/>
            <a:ext cx="659398" cy="238433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12"/>
          <p:cNvSpPr txBox="1"/>
          <p:nvPr/>
        </p:nvSpPr>
        <p:spPr>
          <a:xfrm>
            <a:off x="1189610" y="332323"/>
            <a:ext cx="7954741" cy="443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Etape 5 : actualisation du contrat</a:t>
            </a:r>
            <a:endParaRPr/>
          </a:p>
        </p:txBody>
      </p:sp>
      <p:sp>
        <p:nvSpPr>
          <p:cNvPr id="574" name="Google Shape;574;p12"/>
          <p:cNvSpPr/>
          <p:nvPr/>
        </p:nvSpPr>
        <p:spPr>
          <a:xfrm>
            <a:off x="1177159" y="178676"/>
            <a:ext cx="10792974" cy="613659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12"/>
          <p:cNvSpPr txBox="1"/>
          <p:nvPr/>
        </p:nvSpPr>
        <p:spPr>
          <a:xfrm>
            <a:off x="8963814" y="2452811"/>
            <a:ext cx="1757675" cy="34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Espace de tuples</a:t>
            </a:r>
            <a:endParaRPr/>
          </a:p>
        </p:txBody>
      </p:sp>
      <p:sp>
        <p:nvSpPr>
          <p:cNvPr id="576" name="Google Shape;576;p12"/>
          <p:cNvSpPr txBox="1"/>
          <p:nvPr/>
        </p:nvSpPr>
        <p:spPr>
          <a:xfrm>
            <a:off x="8711124" y="4123535"/>
            <a:ext cx="492242" cy="27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LSA</a:t>
            </a:r>
            <a:endParaRPr/>
          </a:p>
        </p:txBody>
      </p:sp>
      <p:pic>
        <p:nvPicPr>
          <p:cNvPr id="577" name="Google Shape;577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400713" y="5442586"/>
            <a:ext cx="534387" cy="55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12" descr="Ic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03724" y="1398837"/>
            <a:ext cx="652562" cy="5659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9" name="Google Shape;579;p12"/>
          <p:cNvCxnSpPr/>
          <p:nvPr/>
        </p:nvCxnSpPr>
        <p:spPr>
          <a:xfrm rot="10800000">
            <a:off x="1009624" y="1698932"/>
            <a:ext cx="566207" cy="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580" name="Google Shape;580;p12"/>
          <p:cNvCxnSpPr>
            <a:stCxn id="577" idx="1"/>
          </p:cNvCxnSpPr>
          <p:nvPr/>
        </p:nvCxnSpPr>
        <p:spPr>
          <a:xfrm flipH="1">
            <a:off x="10939013" y="5720686"/>
            <a:ext cx="461700" cy="1410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581" name="Google Shape;581;p12"/>
          <p:cNvSpPr txBox="1"/>
          <p:nvPr/>
        </p:nvSpPr>
        <p:spPr>
          <a:xfrm>
            <a:off x="1548461" y="962901"/>
            <a:ext cx="257171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Jumeau  numérique consommateur</a:t>
            </a:r>
            <a:endParaRPr sz="119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12"/>
          <p:cNvSpPr txBox="1"/>
          <p:nvPr/>
        </p:nvSpPr>
        <p:spPr>
          <a:xfrm>
            <a:off x="8174596" y="6293208"/>
            <a:ext cx="227614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Jumeau  numérique producteur</a:t>
            </a:r>
            <a:endParaRPr/>
          </a:p>
        </p:txBody>
      </p:sp>
      <p:sp>
        <p:nvSpPr>
          <p:cNvPr id="2" name="Google Shape;723;p18">
            <a:extLst>
              <a:ext uri="{FF2B5EF4-FFF2-40B4-BE49-F238E27FC236}">
                <a16:creationId xmlns:a16="http://schemas.microsoft.com/office/drawing/2014/main" id="{3B4E01CE-0AA0-9058-29DB-12F5A6AA48C5}"/>
              </a:ext>
            </a:extLst>
          </p:cNvPr>
          <p:cNvSpPr txBox="1"/>
          <p:nvPr/>
        </p:nvSpPr>
        <p:spPr>
          <a:xfrm>
            <a:off x="11262882" y="6466599"/>
            <a:ext cx="7726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3"/>
          <p:cNvSpPr txBox="1"/>
          <p:nvPr/>
        </p:nvSpPr>
        <p:spPr>
          <a:xfrm>
            <a:off x="1189610" y="332323"/>
            <a:ext cx="7954741" cy="443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9594"/>
              </a:buClr>
              <a:buSzPts val="3000"/>
              <a:buFont typeface="Arial"/>
              <a:buNone/>
            </a:pPr>
            <a:r>
              <a:rPr lang="fr-FR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Démo génération de contrat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9" name="Google Shape;58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427" y="63710"/>
            <a:ext cx="879197" cy="471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1867" y="553902"/>
            <a:ext cx="659398" cy="238433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13"/>
          <p:cNvSpPr/>
          <p:nvPr/>
        </p:nvSpPr>
        <p:spPr>
          <a:xfrm>
            <a:off x="1177159" y="178676"/>
            <a:ext cx="10792974" cy="613659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2" name="Google Shape;592;p13" descr="Vidéos |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141666" y="178676"/>
            <a:ext cx="840918" cy="628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4">
            <a:extLst>
              <a:ext uri="{FF2B5EF4-FFF2-40B4-BE49-F238E27FC236}">
                <a16:creationId xmlns:a16="http://schemas.microsoft.com/office/drawing/2014/main" id="{A11B5357-4E3C-86C9-0971-D058251F3D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9610" y="1028667"/>
            <a:ext cx="10722904" cy="4771498"/>
          </a:xfrm>
          <a:prstGeom prst="rect">
            <a:avLst/>
          </a:prstGeom>
        </p:spPr>
      </p:pic>
      <p:sp>
        <p:nvSpPr>
          <p:cNvPr id="3" name="Google Shape;723;p18">
            <a:extLst>
              <a:ext uri="{FF2B5EF4-FFF2-40B4-BE49-F238E27FC236}">
                <a16:creationId xmlns:a16="http://schemas.microsoft.com/office/drawing/2014/main" id="{93D9BFD6-35C5-F9EC-23D6-C332810B2FAD}"/>
              </a:ext>
            </a:extLst>
          </p:cNvPr>
          <p:cNvSpPr txBox="1"/>
          <p:nvPr/>
        </p:nvSpPr>
        <p:spPr>
          <a:xfrm>
            <a:off x="11262882" y="6466599"/>
            <a:ext cx="7726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14" descr="Vidéos |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141666" y="178676"/>
            <a:ext cx="840918" cy="628071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14"/>
          <p:cNvSpPr txBox="1"/>
          <p:nvPr/>
        </p:nvSpPr>
        <p:spPr>
          <a:xfrm>
            <a:off x="1189610" y="332323"/>
            <a:ext cx="7954741" cy="443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9594"/>
              </a:buClr>
              <a:buSzPts val="3000"/>
              <a:buFont typeface="Arial"/>
              <a:buNone/>
            </a:pPr>
            <a:r>
              <a:rPr lang="fr-FR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Démo génération de contrat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2" name="Google Shape;602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0427" y="63710"/>
            <a:ext cx="879197" cy="471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1867" y="553902"/>
            <a:ext cx="659398" cy="238433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14"/>
          <p:cNvSpPr/>
          <p:nvPr/>
        </p:nvSpPr>
        <p:spPr>
          <a:xfrm>
            <a:off x="1177159" y="178676"/>
            <a:ext cx="10792974" cy="613659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1-generation de contrat">
            <a:hlinkClick r:id="" action="ppaction://media"/>
            <a:extLst>
              <a:ext uri="{FF2B5EF4-FFF2-40B4-BE49-F238E27FC236}">
                <a16:creationId xmlns:a16="http://schemas.microsoft.com/office/drawing/2014/main" id="{4A4ECDBC-3206-825E-006B-F3C3CA4BCA5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557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7735" y="1044704"/>
            <a:ext cx="10732313" cy="4768591"/>
          </a:xfrm>
          <a:prstGeom prst="rect">
            <a:avLst/>
          </a:prstGeom>
        </p:spPr>
      </p:pic>
      <p:sp>
        <p:nvSpPr>
          <p:cNvPr id="3" name="Google Shape;723;p18">
            <a:extLst>
              <a:ext uri="{FF2B5EF4-FFF2-40B4-BE49-F238E27FC236}">
                <a16:creationId xmlns:a16="http://schemas.microsoft.com/office/drawing/2014/main" id="{C1B88F4C-BF2E-A967-F677-2AB60637B5D7}"/>
              </a:ext>
            </a:extLst>
          </p:cNvPr>
          <p:cNvSpPr txBox="1"/>
          <p:nvPr/>
        </p:nvSpPr>
        <p:spPr>
          <a:xfrm>
            <a:off x="11262882" y="6466599"/>
            <a:ext cx="7726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oogle Shape;61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7158" y="1024630"/>
            <a:ext cx="10440103" cy="491897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15"/>
          <p:cNvSpPr txBox="1"/>
          <p:nvPr/>
        </p:nvSpPr>
        <p:spPr>
          <a:xfrm>
            <a:off x="1189610" y="332323"/>
            <a:ext cx="7954741" cy="443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9594"/>
              </a:buClr>
              <a:buSzPts val="3000"/>
              <a:buFont typeface="Arial"/>
              <a:buNone/>
            </a:pPr>
            <a:r>
              <a:rPr lang="fr-FR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Démo génération de contrat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2" name="Google Shape;612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1867" y="553902"/>
            <a:ext cx="659398" cy="238433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15"/>
          <p:cNvSpPr/>
          <p:nvPr/>
        </p:nvSpPr>
        <p:spPr>
          <a:xfrm>
            <a:off x="1177159" y="178676"/>
            <a:ext cx="10792974" cy="613659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4" name="Google Shape;614;p15" descr="Vidéos |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141666" y="178676"/>
            <a:ext cx="840918" cy="628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0427" y="63710"/>
            <a:ext cx="879197" cy="47121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23;p18">
            <a:extLst>
              <a:ext uri="{FF2B5EF4-FFF2-40B4-BE49-F238E27FC236}">
                <a16:creationId xmlns:a16="http://schemas.microsoft.com/office/drawing/2014/main" id="{3E32E9AF-188F-7008-5C28-17D113B8BC18}"/>
              </a:ext>
            </a:extLst>
          </p:cNvPr>
          <p:cNvSpPr txBox="1"/>
          <p:nvPr/>
        </p:nvSpPr>
        <p:spPr>
          <a:xfrm>
            <a:off x="11262882" y="6466599"/>
            <a:ext cx="7726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6"/>
          <p:cNvSpPr txBox="1"/>
          <p:nvPr/>
        </p:nvSpPr>
        <p:spPr>
          <a:xfrm>
            <a:off x="1189610" y="332323"/>
            <a:ext cx="7954741" cy="443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9594"/>
              </a:buClr>
              <a:buSzPts val="3000"/>
              <a:buFont typeface="Arial"/>
              <a:buNone/>
            </a:pPr>
            <a:r>
              <a:rPr lang="fr-FR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Historique du nœud</a:t>
            </a:r>
            <a:endParaRPr/>
          </a:p>
        </p:txBody>
      </p:sp>
      <p:pic>
        <p:nvPicPr>
          <p:cNvPr id="622" name="Google Shape;62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867" y="553902"/>
            <a:ext cx="659398" cy="238433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16"/>
          <p:cNvSpPr/>
          <p:nvPr/>
        </p:nvSpPr>
        <p:spPr>
          <a:xfrm>
            <a:off x="1177159" y="178676"/>
            <a:ext cx="10792974" cy="613659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4" name="Google Shape;62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427" y="63710"/>
            <a:ext cx="879197" cy="471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6870" y="1315050"/>
            <a:ext cx="10687405" cy="44133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23;p18">
            <a:extLst>
              <a:ext uri="{FF2B5EF4-FFF2-40B4-BE49-F238E27FC236}">
                <a16:creationId xmlns:a16="http://schemas.microsoft.com/office/drawing/2014/main" id="{FE58268B-5BD6-5D91-C7BF-24DBF1F1B052}"/>
              </a:ext>
            </a:extLst>
          </p:cNvPr>
          <p:cNvSpPr txBox="1"/>
          <p:nvPr/>
        </p:nvSpPr>
        <p:spPr>
          <a:xfrm>
            <a:off x="11262882" y="6466599"/>
            <a:ext cx="7726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17"/>
          <p:cNvSpPr/>
          <p:nvPr/>
        </p:nvSpPr>
        <p:spPr>
          <a:xfrm>
            <a:off x="7354581" y="1125914"/>
            <a:ext cx="1950889" cy="1123619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17"/>
          <p:cNvSpPr/>
          <p:nvPr/>
        </p:nvSpPr>
        <p:spPr>
          <a:xfrm>
            <a:off x="4242842" y="2755216"/>
            <a:ext cx="6676757" cy="3767416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3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17"/>
          <p:cNvSpPr/>
          <p:nvPr/>
        </p:nvSpPr>
        <p:spPr>
          <a:xfrm>
            <a:off x="9386828" y="3843058"/>
            <a:ext cx="1198698" cy="1337076"/>
          </a:xfrm>
          <a:prstGeom prst="rect">
            <a:avLst/>
          </a:prstGeom>
          <a:solidFill>
            <a:srgbClr val="A5A5A5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4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17"/>
          <p:cNvSpPr/>
          <p:nvPr/>
        </p:nvSpPr>
        <p:spPr>
          <a:xfrm>
            <a:off x="4398052" y="3860011"/>
            <a:ext cx="4480380" cy="2584124"/>
          </a:xfrm>
          <a:prstGeom prst="rect">
            <a:avLst/>
          </a:prstGeom>
          <a:solidFill>
            <a:srgbClr val="BFBFBF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3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17"/>
          <p:cNvSpPr/>
          <p:nvPr/>
        </p:nvSpPr>
        <p:spPr>
          <a:xfrm>
            <a:off x="4641739" y="3962817"/>
            <a:ext cx="4052931" cy="634655"/>
          </a:xfrm>
          <a:prstGeom prst="rect">
            <a:avLst/>
          </a:prstGeom>
          <a:solidFill>
            <a:srgbClr val="A5A5A5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4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17"/>
          <p:cNvSpPr/>
          <p:nvPr/>
        </p:nvSpPr>
        <p:spPr>
          <a:xfrm>
            <a:off x="4242842" y="1135433"/>
            <a:ext cx="1390641" cy="1116503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17"/>
          <p:cNvSpPr/>
          <p:nvPr/>
        </p:nvSpPr>
        <p:spPr>
          <a:xfrm>
            <a:off x="4651456" y="4691898"/>
            <a:ext cx="4036043" cy="1369508"/>
          </a:xfrm>
          <a:prstGeom prst="rect">
            <a:avLst/>
          </a:prstGeom>
          <a:solidFill>
            <a:srgbClr val="A5A5A5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4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17"/>
          <p:cNvSpPr txBox="1"/>
          <p:nvPr/>
        </p:nvSpPr>
        <p:spPr>
          <a:xfrm>
            <a:off x="8662057" y="4326441"/>
            <a:ext cx="1149401" cy="421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7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Lecture/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7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écriture</a:t>
            </a:r>
            <a:endParaRPr/>
          </a:p>
        </p:txBody>
      </p:sp>
      <p:pic>
        <p:nvPicPr>
          <p:cNvPr id="639" name="Google Shape;639;p17" descr="roue dentée Tapis de souris | Spreadshir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139618" y="1909074"/>
            <a:ext cx="270078" cy="270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17" descr="roue dentée Tapis de souris | Spreadshir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8342687" y="5743999"/>
            <a:ext cx="270078" cy="270078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17"/>
          <p:cNvSpPr txBox="1"/>
          <p:nvPr/>
        </p:nvSpPr>
        <p:spPr>
          <a:xfrm>
            <a:off x="7843833" y="3532779"/>
            <a:ext cx="699372" cy="324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642" name="Google Shape;642;p17"/>
          <p:cNvSpPr txBox="1"/>
          <p:nvPr/>
        </p:nvSpPr>
        <p:spPr>
          <a:xfrm>
            <a:off x="9305469" y="3008815"/>
            <a:ext cx="1471850" cy="555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6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Nœud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6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(Micro-service)</a:t>
            </a:r>
            <a:endParaRPr/>
          </a:p>
        </p:txBody>
      </p:sp>
      <p:pic>
        <p:nvPicPr>
          <p:cNvPr id="643" name="Google Shape;643;p17" descr="Mettre à jour java - Comment Ça March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63998" y="5743999"/>
            <a:ext cx="386866" cy="270077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17"/>
          <p:cNvSpPr txBox="1"/>
          <p:nvPr/>
        </p:nvSpPr>
        <p:spPr>
          <a:xfrm>
            <a:off x="7408233" y="1201363"/>
            <a:ext cx="928540" cy="293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Page web</a:t>
            </a:r>
            <a:endParaRPr/>
          </a:p>
        </p:txBody>
      </p:sp>
      <p:pic>
        <p:nvPicPr>
          <p:cNvPr id="645" name="Google Shape;645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8192143" y="1247766"/>
            <a:ext cx="1088653" cy="962242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17"/>
          <p:cNvSpPr/>
          <p:nvPr/>
        </p:nvSpPr>
        <p:spPr>
          <a:xfrm>
            <a:off x="4398052" y="2968982"/>
            <a:ext cx="4480380" cy="878258"/>
          </a:xfrm>
          <a:prstGeom prst="rect">
            <a:avLst/>
          </a:prstGeom>
          <a:solidFill>
            <a:srgbClr val="BFBFBF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3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7" name="Google Shape;647;p17" descr="Mettre à jour java - Comment Ça March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19854" y="3527878"/>
            <a:ext cx="493956" cy="270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17" descr="Nouvelle version de Spring Boot, prêt pour les applications réactives dans  le clou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37649" y="3530695"/>
            <a:ext cx="493956" cy="274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17" descr="Mettre à jour java - Comment Ça March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08477" y="1877686"/>
            <a:ext cx="407406" cy="287581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17"/>
          <p:cNvSpPr txBox="1"/>
          <p:nvPr/>
        </p:nvSpPr>
        <p:spPr>
          <a:xfrm>
            <a:off x="7593336" y="4700996"/>
            <a:ext cx="1395133" cy="495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Middleware SAPERE</a:t>
            </a:r>
            <a:endParaRPr/>
          </a:p>
        </p:txBody>
      </p:sp>
      <p:sp>
        <p:nvSpPr>
          <p:cNvPr id="651" name="Google Shape;651;p17"/>
          <p:cNvSpPr/>
          <p:nvPr/>
        </p:nvSpPr>
        <p:spPr>
          <a:xfrm>
            <a:off x="8696834" y="4078362"/>
            <a:ext cx="724179" cy="199937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7F7F7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4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2" name="Google Shape;652;p17"/>
          <p:cNvGrpSpPr/>
          <p:nvPr/>
        </p:nvGrpSpPr>
        <p:grpSpPr>
          <a:xfrm>
            <a:off x="6146453" y="1134224"/>
            <a:ext cx="1125865" cy="1116502"/>
            <a:chOff x="2383767" y="279950"/>
            <a:chExt cx="973552" cy="949216"/>
          </a:xfrm>
        </p:grpSpPr>
        <p:sp>
          <p:nvSpPr>
            <p:cNvPr id="653" name="Google Shape;653;p17"/>
            <p:cNvSpPr/>
            <p:nvPr/>
          </p:nvSpPr>
          <p:spPr>
            <a:xfrm>
              <a:off x="2383767" y="279950"/>
              <a:ext cx="973552" cy="949216"/>
            </a:xfrm>
            <a:prstGeom prst="rect">
              <a:avLst/>
            </a:prstGeom>
            <a:solidFill>
              <a:srgbClr val="D8D8D8"/>
            </a:solidFill>
            <a:ln w="12700" cap="flat" cmpd="sng">
              <a:solidFill>
                <a:srgbClr val="AC5B2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54" name="Google Shape;654;p17" descr="Une image contenant texte, clipart, signe&#10;&#10;Description générée automatiquement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601584" y="763327"/>
              <a:ext cx="511497" cy="4437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5" name="Google Shape;655;p17"/>
          <p:cNvSpPr/>
          <p:nvPr/>
        </p:nvSpPr>
        <p:spPr>
          <a:xfrm rot="10800000" flipH="1">
            <a:off x="6651621" y="2271567"/>
            <a:ext cx="171497" cy="813996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4E0B2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4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17"/>
          <p:cNvSpPr/>
          <p:nvPr/>
        </p:nvSpPr>
        <p:spPr>
          <a:xfrm>
            <a:off x="6386039" y="2267358"/>
            <a:ext cx="182291" cy="813996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4E0B2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4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17"/>
          <p:cNvSpPr txBox="1"/>
          <p:nvPr/>
        </p:nvSpPr>
        <p:spPr>
          <a:xfrm>
            <a:off x="6166128" y="1190010"/>
            <a:ext cx="1098425" cy="495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 Web</a:t>
            </a:r>
            <a:endParaRPr sz="83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17"/>
          <p:cNvSpPr/>
          <p:nvPr/>
        </p:nvSpPr>
        <p:spPr>
          <a:xfrm>
            <a:off x="4774745" y="2251206"/>
            <a:ext cx="201715" cy="819944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4E0B2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4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17"/>
          <p:cNvSpPr/>
          <p:nvPr/>
        </p:nvSpPr>
        <p:spPr>
          <a:xfrm rot="10800000" flipH="1">
            <a:off x="5107608" y="2274520"/>
            <a:ext cx="182290" cy="79411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4E0B2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4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17"/>
          <p:cNvSpPr txBox="1"/>
          <p:nvPr/>
        </p:nvSpPr>
        <p:spPr>
          <a:xfrm>
            <a:off x="5306537" y="2369362"/>
            <a:ext cx="1135295" cy="293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HTTP/JSON</a:t>
            </a:r>
            <a:endParaRPr/>
          </a:p>
        </p:txBody>
      </p:sp>
      <p:sp>
        <p:nvSpPr>
          <p:cNvPr id="661" name="Google Shape;661;p17"/>
          <p:cNvSpPr txBox="1"/>
          <p:nvPr/>
        </p:nvSpPr>
        <p:spPr>
          <a:xfrm>
            <a:off x="4677285" y="6075013"/>
            <a:ext cx="2101520" cy="293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Modèle de coordination</a:t>
            </a:r>
            <a:endParaRPr/>
          </a:p>
        </p:txBody>
      </p:sp>
      <p:sp>
        <p:nvSpPr>
          <p:cNvPr id="662" name="Google Shape;662;p17"/>
          <p:cNvSpPr txBox="1"/>
          <p:nvPr/>
        </p:nvSpPr>
        <p:spPr>
          <a:xfrm>
            <a:off x="7226647" y="3000395"/>
            <a:ext cx="1521748" cy="495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 service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RESTFUL</a:t>
            </a:r>
            <a:endParaRPr/>
          </a:p>
        </p:txBody>
      </p:sp>
      <p:pic>
        <p:nvPicPr>
          <p:cNvPr id="663" name="Google Shape;663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534555" y="4747747"/>
            <a:ext cx="423223" cy="38197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17"/>
          <p:cNvSpPr txBox="1"/>
          <p:nvPr/>
        </p:nvSpPr>
        <p:spPr>
          <a:xfrm>
            <a:off x="4140739" y="1207126"/>
            <a:ext cx="1567573" cy="495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Simulateur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test</a:t>
            </a:r>
            <a:endParaRPr sz="83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5" name="Google Shape;665;p17" descr="Mettre à jour java - Comment Ça March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35282" y="6125871"/>
            <a:ext cx="490554" cy="249996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17"/>
          <p:cNvSpPr/>
          <p:nvPr/>
        </p:nvSpPr>
        <p:spPr>
          <a:xfrm>
            <a:off x="4952426" y="4780751"/>
            <a:ext cx="2368134" cy="1145508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3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17"/>
          <p:cNvSpPr/>
          <p:nvPr/>
        </p:nvSpPr>
        <p:spPr>
          <a:xfrm>
            <a:off x="5250446" y="5274755"/>
            <a:ext cx="1680403" cy="362143"/>
          </a:xfrm>
          <a:prstGeom prst="rect">
            <a:avLst/>
          </a:prstGeom>
          <a:solidFill>
            <a:srgbClr val="595959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Lois de coordination</a:t>
            </a:r>
            <a:endParaRPr/>
          </a:p>
        </p:txBody>
      </p:sp>
      <p:sp>
        <p:nvSpPr>
          <p:cNvPr id="668" name="Google Shape;668;p17"/>
          <p:cNvSpPr txBox="1"/>
          <p:nvPr/>
        </p:nvSpPr>
        <p:spPr>
          <a:xfrm>
            <a:off x="5045676" y="5661291"/>
            <a:ext cx="1395133" cy="293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Espace de tuples</a:t>
            </a:r>
            <a:endParaRPr/>
          </a:p>
        </p:txBody>
      </p:sp>
      <p:pic>
        <p:nvPicPr>
          <p:cNvPr id="669" name="Google Shape;669;p17" descr="roue dentée Tapis de souris | Spreadshir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8434076" y="3529509"/>
            <a:ext cx="270078" cy="270078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17"/>
          <p:cNvSpPr/>
          <p:nvPr/>
        </p:nvSpPr>
        <p:spPr>
          <a:xfrm>
            <a:off x="4651456" y="3080830"/>
            <a:ext cx="2419087" cy="717126"/>
          </a:xfrm>
          <a:prstGeom prst="rect">
            <a:avLst/>
          </a:prstGeom>
          <a:solidFill>
            <a:srgbClr val="7F7F7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Contrôleur</a:t>
            </a:r>
            <a:endParaRPr/>
          </a:p>
        </p:txBody>
      </p:sp>
      <p:sp>
        <p:nvSpPr>
          <p:cNvPr id="671" name="Google Shape;671;p17"/>
          <p:cNvSpPr/>
          <p:nvPr/>
        </p:nvSpPr>
        <p:spPr>
          <a:xfrm>
            <a:off x="5874186" y="4862495"/>
            <a:ext cx="400998" cy="333766"/>
          </a:xfrm>
          <a:prstGeom prst="rect">
            <a:avLst/>
          </a:prstGeom>
          <a:solidFill>
            <a:srgbClr val="00B0F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LSA</a:t>
            </a:r>
            <a:endParaRPr/>
          </a:p>
        </p:txBody>
      </p:sp>
      <p:sp>
        <p:nvSpPr>
          <p:cNvPr id="672" name="Google Shape;672;p17"/>
          <p:cNvSpPr/>
          <p:nvPr/>
        </p:nvSpPr>
        <p:spPr>
          <a:xfrm>
            <a:off x="6477305" y="4852321"/>
            <a:ext cx="418921" cy="327813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LSA</a:t>
            </a:r>
            <a:endParaRPr/>
          </a:p>
        </p:txBody>
      </p:sp>
      <p:sp>
        <p:nvSpPr>
          <p:cNvPr id="673" name="Google Shape;673;p17"/>
          <p:cNvSpPr/>
          <p:nvPr/>
        </p:nvSpPr>
        <p:spPr>
          <a:xfrm>
            <a:off x="5279961" y="4863460"/>
            <a:ext cx="400998" cy="33365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LSA</a:t>
            </a:r>
            <a:endParaRPr/>
          </a:p>
        </p:txBody>
      </p:sp>
      <p:cxnSp>
        <p:nvCxnSpPr>
          <p:cNvPr id="674" name="Google Shape;674;p17"/>
          <p:cNvCxnSpPr>
            <a:endCxn id="673" idx="0"/>
          </p:cNvCxnSpPr>
          <p:nvPr/>
        </p:nvCxnSpPr>
        <p:spPr>
          <a:xfrm>
            <a:off x="5480460" y="4091860"/>
            <a:ext cx="0" cy="771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75" name="Google Shape;675;p17"/>
          <p:cNvCxnSpPr>
            <a:endCxn id="672" idx="0"/>
          </p:cNvCxnSpPr>
          <p:nvPr/>
        </p:nvCxnSpPr>
        <p:spPr>
          <a:xfrm>
            <a:off x="6686766" y="4087921"/>
            <a:ext cx="0" cy="76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76" name="Google Shape;676;p17"/>
          <p:cNvCxnSpPr>
            <a:endCxn id="671" idx="0"/>
          </p:cNvCxnSpPr>
          <p:nvPr/>
        </p:nvCxnSpPr>
        <p:spPr>
          <a:xfrm>
            <a:off x="6074685" y="3738995"/>
            <a:ext cx="0" cy="112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77" name="Google Shape;677;p17"/>
          <p:cNvCxnSpPr/>
          <p:nvPr/>
        </p:nvCxnSpPr>
        <p:spPr>
          <a:xfrm rot="10800000">
            <a:off x="5474362" y="4087904"/>
            <a:ext cx="1212402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78" name="Google Shape;678;p17" descr="Sécuriser une requête SQL | SoftFluent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512775" y="4167906"/>
            <a:ext cx="908619" cy="508397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17"/>
          <p:cNvSpPr/>
          <p:nvPr/>
        </p:nvSpPr>
        <p:spPr>
          <a:xfrm>
            <a:off x="1126529" y="2445370"/>
            <a:ext cx="1685032" cy="1172801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3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17"/>
          <p:cNvSpPr txBox="1"/>
          <p:nvPr/>
        </p:nvSpPr>
        <p:spPr>
          <a:xfrm>
            <a:off x="1183406" y="2612654"/>
            <a:ext cx="1471850" cy="324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6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Nœud voisin 1</a:t>
            </a:r>
            <a:endParaRPr sz="837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17"/>
          <p:cNvSpPr/>
          <p:nvPr/>
        </p:nvSpPr>
        <p:spPr>
          <a:xfrm>
            <a:off x="1126529" y="3739007"/>
            <a:ext cx="1685032" cy="1172801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3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17"/>
          <p:cNvSpPr txBox="1"/>
          <p:nvPr/>
        </p:nvSpPr>
        <p:spPr>
          <a:xfrm>
            <a:off x="1154188" y="3855523"/>
            <a:ext cx="1471850" cy="324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6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Nœud voisin 2</a:t>
            </a:r>
            <a:endParaRPr sz="837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17"/>
          <p:cNvSpPr txBox="1"/>
          <p:nvPr/>
        </p:nvSpPr>
        <p:spPr>
          <a:xfrm>
            <a:off x="9575856" y="3851558"/>
            <a:ext cx="1395133" cy="293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BDD</a:t>
            </a:r>
            <a:endParaRPr/>
          </a:p>
        </p:txBody>
      </p:sp>
      <p:pic>
        <p:nvPicPr>
          <p:cNvPr id="684" name="Google Shape;684;p1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284083" y="3548692"/>
            <a:ext cx="487562" cy="1938911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17"/>
          <p:cNvSpPr/>
          <p:nvPr/>
        </p:nvSpPr>
        <p:spPr>
          <a:xfrm>
            <a:off x="1200154" y="5505263"/>
            <a:ext cx="1685032" cy="1172801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3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17"/>
          <p:cNvSpPr txBox="1"/>
          <p:nvPr/>
        </p:nvSpPr>
        <p:spPr>
          <a:xfrm>
            <a:off x="1209299" y="5628520"/>
            <a:ext cx="1471850" cy="324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6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Nœud voisin N</a:t>
            </a:r>
            <a:endParaRPr sz="837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7" name="Google Shape;687;p1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555008" y="1847735"/>
            <a:ext cx="499694" cy="346562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17"/>
          <p:cNvSpPr txBox="1"/>
          <p:nvPr/>
        </p:nvSpPr>
        <p:spPr>
          <a:xfrm>
            <a:off x="4163122" y="2220453"/>
            <a:ext cx="662980" cy="221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Requête</a:t>
            </a:r>
            <a:endParaRPr/>
          </a:p>
        </p:txBody>
      </p:sp>
      <p:sp>
        <p:nvSpPr>
          <p:cNvPr id="689" name="Google Shape;689;p17"/>
          <p:cNvSpPr txBox="1"/>
          <p:nvPr/>
        </p:nvSpPr>
        <p:spPr>
          <a:xfrm>
            <a:off x="5847473" y="2212936"/>
            <a:ext cx="692101" cy="221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Requête</a:t>
            </a:r>
            <a:endParaRPr/>
          </a:p>
        </p:txBody>
      </p:sp>
      <p:sp>
        <p:nvSpPr>
          <p:cNvPr id="690" name="Google Shape;690;p17"/>
          <p:cNvSpPr txBox="1"/>
          <p:nvPr/>
        </p:nvSpPr>
        <p:spPr>
          <a:xfrm>
            <a:off x="5214266" y="2755215"/>
            <a:ext cx="692101" cy="221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Réponse</a:t>
            </a:r>
            <a:endParaRPr/>
          </a:p>
        </p:txBody>
      </p:sp>
      <p:sp>
        <p:nvSpPr>
          <p:cNvPr id="691" name="Google Shape;691;p17"/>
          <p:cNvSpPr txBox="1"/>
          <p:nvPr/>
        </p:nvSpPr>
        <p:spPr>
          <a:xfrm>
            <a:off x="6505846" y="2758950"/>
            <a:ext cx="621799" cy="221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Réponse</a:t>
            </a:r>
            <a:endParaRPr/>
          </a:p>
        </p:txBody>
      </p:sp>
      <p:sp>
        <p:nvSpPr>
          <p:cNvPr id="692" name="Google Shape;692;p17"/>
          <p:cNvSpPr txBox="1"/>
          <p:nvPr/>
        </p:nvSpPr>
        <p:spPr>
          <a:xfrm>
            <a:off x="1620313" y="5058217"/>
            <a:ext cx="392231" cy="293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</p:txBody>
      </p:sp>
      <p:cxnSp>
        <p:nvCxnSpPr>
          <p:cNvPr id="693" name="Google Shape;693;p17"/>
          <p:cNvCxnSpPr/>
          <p:nvPr/>
        </p:nvCxnSpPr>
        <p:spPr>
          <a:xfrm>
            <a:off x="3127692" y="3008746"/>
            <a:ext cx="0" cy="3117126"/>
          </a:xfrm>
          <a:prstGeom prst="straightConnector1">
            <a:avLst/>
          </a:prstGeom>
          <a:noFill/>
          <a:ln w="38100" cap="flat" cmpd="sng">
            <a:solidFill>
              <a:srgbClr val="0066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94" name="Google Shape;694;p17"/>
          <p:cNvCxnSpPr/>
          <p:nvPr/>
        </p:nvCxnSpPr>
        <p:spPr>
          <a:xfrm>
            <a:off x="3716376" y="4522467"/>
            <a:ext cx="690263" cy="0"/>
          </a:xfrm>
          <a:prstGeom prst="straightConnector1">
            <a:avLst/>
          </a:prstGeom>
          <a:noFill/>
          <a:ln w="38100" cap="flat" cmpd="sng">
            <a:solidFill>
              <a:srgbClr val="0066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95" name="Google Shape;695;p17"/>
          <p:cNvCxnSpPr/>
          <p:nvPr/>
        </p:nvCxnSpPr>
        <p:spPr>
          <a:xfrm>
            <a:off x="2803103" y="3008746"/>
            <a:ext cx="324590" cy="0"/>
          </a:xfrm>
          <a:prstGeom prst="straightConnector1">
            <a:avLst/>
          </a:prstGeom>
          <a:noFill/>
          <a:ln w="38100" cap="flat" cmpd="sng">
            <a:solidFill>
              <a:srgbClr val="0066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96" name="Google Shape;696;p17"/>
          <p:cNvCxnSpPr>
            <a:endCxn id="684" idx="1"/>
          </p:cNvCxnSpPr>
          <p:nvPr/>
        </p:nvCxnSpPr>
        <p:spPr>
          <a:xfrm>
            <a:off x="2819983" y="4518148"/>
            <a:ext cx="464100" cy="0"/>
          </a:xfrm>
          <a:prstGeom prst="straightConnector1">
            <a:avLst/>
          </a:prstGeom>
          <a:noFill/>
          <a:ln w="38100" cap="flat" cmpd="sng">
            <a:solidFill>
              <a:srgbClr val="0066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97" name="Google Shape;697;p17"/>
          <p:cNvCxnSpPr>
            <a:stCxn id="685" idx="3"/>
          </p:cNvCxnSpPr>
          <p:nvPr/>
        </p:nvCxnSpPr>
        <p:spPr>
          <a:xfrm>
            <a:off x="2885186" y="6091664"/>
            <a:ext cx="249600" cy="0"/>
          </a:xfrm>
          <a:prstGeom prst="straightConnector1">
            <a:avLst/>
          </a:prstGeom>
          <a:noFill/>
          <a:ln w="38100" cap="flat" cmpd="sng">
            <a:solidFill>
              <a:srgbClr val="0066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98" name="Google Shape;698;p17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545936" y="1509515"/>
            <a:ext cx="404737" cy="261044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17"/>
          <p:cNvSpPr txBox="1"/>
          <p:nvPr/>
        </p:nvSpPr>
        <p:spPr>
          <a:xfrm>
            <a:off x="7264553" y="3947947"/>
            <a:ext cx="1261643" cy="710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9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Jumeaux numériques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9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(agents)</a:t>
            </a:r>
            <a:endParaRPr dirty="0"/>
          </a:p>
        </p:txBody>
      </p:sp>
      <p:sp>
        <p:nvSpPr>
          <p:cNvPr id="700" name="Google Shape;700;p17"/>
          <p:cNvSpPr/>
          <p:nvPr/>
        </p:nvSpPr>
        <p:spPr>
          <a:xfrm>
            <a:off x="6440808" y="4218456"/>
            <a:ext cx="516410" cy="327813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Agent</a:t>
            </a:r>
            <a:endParaRPr/>
          </a:p>
        </p:txBody>
      </p:sp>
      <p:sp>
        <p:nvSpPr>
          <p:cNvPr id="701" name="Google Shape;701;p17"/>
          <p:cNvSpPr/>
          <p:nvPr/>
        </p:nvSpPr>
        <p:spPr>
          <a:xfrm>
            <a:off x="5833622" y="4211911"/>
            <a:ext cx="514054" cy="334359"/>
          </a:xfrm>
          <a:prstGeom prst="rect">
            <a:avLst/>
          </a:prstGeom>
          <a:solidFill>
            <a:srgbClr val="00B0F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Agent</a:t>
            </a:r>
            <a:endParaRPr/>
          </a:p>
        </p:txBody>
      </p:sp>
      <p:sp>
        <p:nvSpPr>
          <p:cNvPr id="702" name="Google Shape;702;p17"/>
          <p:cNvSpPr/>
          <p:nvPr/>
        </p:nvSpPr>
        <p:spPr>
          <a:xfrm>
            <a:off x="5215353" y="4215533"/>
            <a:ext cx="518020" cy="33365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Agent</a:t>
            </a:r>
            <a:endParaRPr/>
          </a:p>
        </p:txBody>
      </p:sp>
      <p:cxnSp>
        <p:nvCxnSpPr>
          <p:cNvPr id="703" name="Google Shape;703;p17"/>
          <p:cNvCxnSpPr>
            <a:endCxn id="631" idx="1"/>
          </p:cNvCxnSpPr>
          <p:nvPr/>
        </p:nvCxnSpPr>
        <p:spPr>
          <a:xfrm>
            <a:off x="7272381" y="1687724"/>
            <a:ext cx="82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04" name="Google Shape;704;p17"/>
          <p:cNvSpPr txBox="1"/>
          <p:nvPr/>
        </p:nvSpPr>
        <p:spPr>
          <a:xfrm>
            <a:off x="1189615" y="332323"/>
            <a:ext cx="7954741" cy="443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9594"/>
              </a:buClr>
              <a:buSzPts val="3000"/>
              <a:buFont typeface="Arial"/>
              <a:buNone/>
            </a:pPr>
            <a:r>
              <a:rPr lang="fr-FR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Architecture au niveau d’un nœud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5" name="Google Shape;705;p17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30427" y="63710"/>
            <a:ext cx="879197" cy="471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17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21867" y="553902"/>
            <a:ext cx="659398" cy="238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7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746780" y="2974510"/>
            <a:ext cx="418436" cy="486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17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787921" y="6072046"/>
            <a:ext cx="418436" cy="486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17" descr="Shape&#10;&#10;Description automatically generated with low confidence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587839" y="4218456"/>
            <a:ext cx="633414" cy="633414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17"/>
          <p:cNvSpPr/>
          <p:nvPr/>
        </p:nvSpPr>
        <p:spPr>
          <a:xfrm>
            <a:off x="1177159" y="178676"/>
            <a:ext cx="10792974" cy="613659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17"/>
          <p:cNvSpPr txBox="1"/>
          <p:nvPr/>
        </p:nvSpPr>
        <p:spPr>
          <a:xfrm>
            <a:off x="11262882" y="6466599"/>
            <a:ext cx="7726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g1b03090f050_0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867" y="2962920"/>
            <a:ext cx="4086352" cy="3456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1b03090f050_0_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48171" y="2962920"/>
            <a:ext cx="6133004" cy="3456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1b03090f050_0_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0427" y="63710"/>
            <a:ext cx="879197" cy="47121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1b03090f050_0_6"/>
          <p:cNvSpPr/>
          <p:nvPr/>
        </p:nvSpPr>
        <p:spPr>
          <a:xfrm>
            <a:off x="1361819" y="4898039"/>
            <a:ext cx="2202300" cy="1432500"/>
          </a:xfrm>
          <a:prstGeom prst="roundRect">
            <a:avLst>
              <a:gd name="adj" fmla="val 16667"/>
            </a:avLst>
          </a:prstGeom>
          <a:noFill/>
          <a:ln w="317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1b03090f050_0_6"/>
          <p:cNvSpPr/>
          <p:nvPr/>
        </p:nvSpPr>
        <p:spPr>
          <a:xfrm>
            <a:off x="3824886" y="5458238"/>
            <a:ext cx="1090800" cy="227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g1b03090f050_0_6"/>
          <p:cNvSpPr txBox="1"/>
          <p:nvPr/>
        </p:nvSpPr>
        <p:spPr>
          <a:xfrm>
            <a:off x="1189628" y="332323"/>
            <a:ext cx="6379500" cy="4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9594"/>
              </a:buClr>
              <a:buSzPts val="3000"/>
              <a:buFont typeface="Arial"/>
              <a:buNone/>
            </a:pPr>
            <a:r>
              <a:rPr lang="fr-FR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 motivations</a:t>
            </a:r>
            <a:endParaRPr/>
          </a:p>
        </p:txBody>
      </p:sp>
      <p:pic>
        <p:nvPicPr>
          <p:cNvPr id="104" name="Google Shape;104;g1b03090f050_0_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1867" y="553902"/>
            <a:ext cx="659397" cy="238433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g1b03090f050_0_6"/>
          <p:cNvSpPr txBox="1"/>
          <p:nvPr/>
        </p:nvSpPr>
        <p:spPr>
          <a:xfrm>
            <a:off x="1009624" y="1074645"/>
            <a:ext cx="69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Pouvoir échanger de l’énergie localement, de manière décentralisée</a:t>
            </a:r>
            <a:endParaRPr/>
          </a:p>
        </p:txBody>
      </p:sp>
      <p:sp>
        <p:nvSpPr>
          <p:cNvPr id="106" name="Google Shape;106;g1b03090f050_0_6"/>
          <p:cNvSpPr txBox="1"/>
          <p:nvPr/>
        </p:nvSpPr>
        <p:spPr>
          <a:xfrm>
            <a:off x="1009624" y="1866896"/>
            <a:ext cx="965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Prédire la consommation/production d’énergie, avec des comportements très fluctuants</a:t>
            </a:r>
            <a:endParaRPr dirty="0"/>
          </a:p>
        </p:txBody>
      </p:sp>
      <p:sp>
        <p:nvSpPr>
          <p:cNvPr id="107" name="Google Shape;107;g1b03090f050_0_6"/>
          <p:cNvSpPr/>
          <p:nvPr/>
        </p:nvSpPr>
        <p:spPr>
          <a:xfrm>
            <a:off x="1177159" y="178676"/>
            <a:ext cx="10793100" cy="613800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g1b03090f050_0_6"/>
          <p:cNvSpPr txBox="1"/>
          <p:nvPr/>
        </p:nvSpPr>
        <p:spPr>
          <a:xfrm>
            <a:off x="1009624" y="1470770"/>
            <a:ext cx="69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Éviter les pics de consommation/production</a:t>
            </a:r>
            <a:endParaRPr dirty="0"/>
          </a:p>
        </p:txBody>
      </p:sp>
      <p:sp>
        <p:nvSpPr>
          <p:cNvPr id="110" name="Google Shape;110;g1b03090f050_0_6"/>
          <p:cNvSpPr txBox="1"/>
          <p:nvPr/>
        </p:nvSpPr>
        <p:spPr>
          <a:xfrm>
            <a:off x="1009624" y="2302720"/>
            <a:ext cx="69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Assurer l'acceptation sociale</a:t>
            </a:r>
            <a:endParaRPr dirty="0"/>
          </a:p>
        </p:txBody>
      </p:sp>
      <p:sp>
        <p:nvSpPr>
          <p:cNvPr id="2" name="Google Shape;723;p18">
            <a:extLst>
              <a:ext uri="{FF2B5EF4-FFF2-40B4-BE49-F238E27FC236}">
                <a16:creationId xmlns:a16="http://schemas.microsoft.com/office/drawing/2014/main" id="{817C5BB6-DE31-FC24-B7BC-8FFE92C8FDE9}"/>
              </a:ext>
            </a:extLst>
          </p:cNvPr>
          <p:cNvSpPr txBox="1"/>
          <p:nvPr/>
        </p:nvSpPr>
        <p:spPr>
          <a:xfrm>
            <a:off x="11262882" y="6466599"/>
            <a:ext cx="7726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427" y="63710"/>
            <a:ext cx="879197" cy="471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1867" y="553902"/>
            <a:ext cx="659398" cy="238433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18"/>
          <p:cNvSpPr txBox="1"/>
          <p:nvPr/>
        </p:nvSpPr>
        <p:spPr>
          <a:xfrm>
            <a:off x="1189610" y="332323"/>
            <a:ext cx="8774198" cy="443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9594"/>
              </a:buClr>
              <a:buSzPts val="3000"/>
              <a:buFont typeface="Arial"/>
              <a:buNone/>
            </a:pPr>
            <a:r>
              <a:rPr lang="fr-FR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Utilisation des données de l’éco-cartier « Les Vergers »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18"/>
          <p:cNvSpPr/>
          <p:nvPr/>
        </p:nvSpPr>
        <p:spPr>
          <a:xfrm>
            <a:off x="1177159" y="178676"/>
            <a:ext cx="10792974" cy="613659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18"/>
          <p:cNvSpPr txBox="1"/>
          <p:nvPr/>
        </p:nvSpPr>
        <p:spPr>
          <a:xfrm>
            <a:off x="11262882" y="6466599"/>
            <a:ext cx="7726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7EBAEF-8D66-5E76-A9E4-E751D4460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342" y="1375095"/>
            <a:ext cx="9734719" cy="5451750"/>
          </a:xfrm>
          <a:prstGeom prst="rect">
            <a:avLst/>
          </a:prstGeom>
        </p:spPr>
      </p:pic>
      <p:pic>
        <p:nvPicPr>
          <p:cNvPr id="716" name="Google Shape;716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33494" y="929128"/>
            <a:ext cx="2379567" cy="1212377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18"/>
          <p:cNvSpPr txBox="1"/>
          <p:nvPr/>
        </p:nvSpPr>
        <p:spPr>
          <a:xfrm>
            <a:off x="1389270" y="790320"/>
            <a:ext cx="820129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fr-F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Importation des mesures dans un Cloud (consommateurs + SIG)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fr-FR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Enregistrement en BDD accessible depuis la plateforme de coordination.</a:t>
            </a:r>
            <a:endParaRPr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16ABDE5-3556-4802-075B-F4702A84E9CF}"/>
              </a:ext>
            </a:extLst>
          </p:cNvPr>
          <p:cNvCxnSpPr>
            <a:cxnSpLocks/>
          </p:cNvCxnSpPr>
          <p:nvPr/>
        </p:nvCxnSpPr>
        <p:spPr>
          <a:xfrm flipH="1">
            <a:off x="6747837" y="1440062"/>
            <a:ext cx="1685657" cy="38100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763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9"/>
          <p:cNvSpPr txBox="1"/>
          <p:nvPr/>
        </p:nvSpPr>
        <p:spPr>
          <a:xfrm>
            <a:off x="1277692" y="984675"/>
            <a:ext cx="9664628" cy="159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0157" marR="0" lvl="0" indent="-34015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•"/>
            </a:pPr>
            <a:r>
              <a:rPr lang="fr-FR" sz="19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Simulations de situations réelles (données des Vergers)</a:t>
            </a:r>
            <a:endParaRPr/>
          </a:p>
          <a:p>
            <a:pPr marL="340157" marR="0" lvl="0" indent="-34015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•"/>
            </a:pPr>
            <a:r>
              <a:rPr lang="fr-FR" sz="19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Prise en compte de la fluctuation des demandes</a:t>
            </a:r>
            <a:endParaRPr/>
          </a:p>
          <a:p>
            <a:pPr marL="797357" marR="0" lvl="1" indent="-34015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•"/>
            </a:pPr>
            <a:r>
              <a:rPr lang="fr-FR" sz="19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Utilisation de marges pour absorber les variations</a:t>
            </a:r>
            <a:endParaRPr/>
          </a:p>
          <a:p>
            <a:pPr marL="797357" marR="0" lvl="1" indent="-34015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•"/>
            </a:pPr>
            <a:r>
              <a:rPr lang="fr-FR" sz="19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Utilisation d’un contrat de transition pour les variations importantes</a:t>
            </a:r>
            <a:endParaRPr/>
          </a:p>
          <a:p>
            <a:pPr marL="884408" marR="0" lvl="1" indent="-20407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3"/>
              <a:buFont typeface="Arial"/>
              <a:buNone/>
            </a:pPr>
            <a:endParaRPr sz="214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0" name="Google Shape;73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867" y="553902"/>
            <a:ext cx="659398" cy="238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427" y="63710"/>
            <a:ext cx="879197" cy="471214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19"/>
          <p:cNvSpPr txBox="1"/>
          <p:nvPr/>
        </p:nvSpPr>
        <p:spPr>
          <a:xfrm>
            <a:off x="1189610" y="332323"/>
            <a:ext cx="9793703" cy="443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9594"/>
              </a:buClr>
              <a:buSzPts val="3000"/>
              <a:buFont typeface="Arial"/>
              <a:buNone/>
            </a:pPr>
            <a:r>
              <a:rPr lang="fr-FR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Ajustements des jumeaux numériques aux situations réelles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19"/>
          <p:cNvSpPr/>
          <p:nvPr/>
        </p:nvSpPr>
        <p:spPr>
          <a:xfrm>
            <a:off x="2415055" y="3015148"/>
            <a:ext cx="1098885" cy="1041585"/>
          </a:xfrm>
          <a:prstGeom prst="flowChartConnector">
            <a:avLst/>
          </a:prstGeom>
          <a:solidFill>
            <a:schemeClr val="accent3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Contrat 1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1000 W</a:t>
            </a:r>
            <a:endParaRPr/>
          </a:p>
        </p:txBody>
      </p:sp>
      <p:sp>
        <p:nvSpPr>
          <p:cNvPr id="734" name="Google Shape;734;p19"/>
          <p:cNvSpPr/>
          <p:nvPr/>
        </p:nvSpPr>
        <p:spPr>
          <a:xfrm>
            <a:off x="730966" y="3214734"/>
            <a:ext cx="1425735" cy="506366"/>
          </a:xfrm>
          <a:prstGeom prst="rect">
            <a:avLst/>
          </a:prstGeom>
          <a:solidFill>
            <a:srgbClr val="85DFF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7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Consommateur 1</a:t>
            </a:r>
            <a:endParaRPr dirty="0"/>
          </a:p>
        </p:txBody>
      </p:sp>
      <p:sp>
        <p:nvSpPr>
          <p:cNvPr id="735" name="Google Shape;735;p19"/>
          <p:cNvSpPr/>
          <p:nvPr/>
        </p:nvSpPr>
        <p:spPr>
          <a:xfrm>
            <a:off x="4182559" y="3015148"/>
            <a:ext cx="1357238" cy="510959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7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Producteur 1</a:t>
            </a:r>
            <a:endParaRPr/>
          </a:p>
        </p:txBody>
      </p:sp>
      <p:cxnSp>
        <p:nvCxnSpPr>
          <p:cNvPr id="736" name="Google Shape;736;p19"/>
          <p:cNvCxnSpPr>
            <a:stCxn id="734" idx="3"/>
            <a:endCxn id="733" idx="2"/>
          </p:cNvCxnSpPr>
          <p:nvPr/>
        </p:nvCxnSpPr>
        <p:spPr>
          <a:xfrm>
            <a:off x="2156701" y="3467917"/>
            <a:ext cx="258300" cy="68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37" name="Google Shape;737;p19" descr="test1"/>
          <p:cNvCxnSpPr>
            <a:endCxn id="735" idx="1"/>
          </p:cNvCxnSpPr>
          <p:nvPr/>
        </p:nvCxnSpPr>
        <p:spPr>
          <a:xfrm rot="10800000" flipH="1">
            <a:off x="3513859" y="3270628"/>
            <a:ext cx="668700" cy="252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38" name="Google Shape;738;p19"/>
          <p:cNvSpPr/>
          <p:nvPr/>
        </p:nvSpPr>
        <p:spPr>
          <a:xfrm>
            <a:off x="4182559" y="3681771"/>
            <a:ext cx="1357238" cy="510959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7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Producteur 2</a:t>
            </a:r>
            <a:endParaRPr dirty="0"/>
          </a:p>
        </p:txBody>
      </p:sp>
      <p:cxnSp>
        <p:nvCxnSpPr>
          <p:cNvPr id="739" name="Google Shape;739;p19"/>
          <p:cNvCxnSpPr>
            <a:stCxn id="733" idx="6"/>
            <a:endCxn id="738" idx="1"/>
          </p:cNvCxnSpPr>
          <p:nvPr/>
        </p:nvCxnSpPr>
        <p:spPr>
          <a:xfrm>
            <a:off x="3513940" y="3535941"/>
            <a:ext cx="668700" cy="401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40" name="Google Shape;740;p19"/>
          <p:cNvSpPr/>
          <p:nvPr/>
        </p:nvSpPr>
        <p:spPr>
          <a:xfrm>
            <a:off x="2415055" y="4805848"/>
            <a:ext cx="1098885" cy="1041585"/>
          </a:xfrm>
          <a:prstGeom prst="flowChartConnector">
            <a:avLst/>
          </a:prstGeom>
          <a:solidFill>
            <a:srgbClr val="D0CECE"/>
          </a:solidFill>
          <a:ln w="28575" cap="flat" cmpd="sng">
            <a:solidFill>
              <a:srgbClr val="31538F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Contrat 2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300 W</a:t>
            </a:r>
            <a:endParaRPr/>
          </a:p>
        </p:txBody>
      </p:sp>
      <p:sp>
        <p:nvSpPr>
          <p:cNvPr id="741" name="Google Shape;741;p19"/>
          <p:cNvSpPr/>
          <p:nvPr/>
        </p:nvSpPr>
        <p:spPr>
          <a:xfrm>
            <a:off x="765694" y="5027017"/>
            <a:ext cx="1425735" cy="493401"/>
          </a:xfrm>
          <a:prstGeom prst="rect">
            <a:avLst/>
          </a:prstGeom>
          <a:solidFill>
            <a:srgbClr val="85DFF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7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Consommateur 1</a:t>
            </a:r>
            <a:endParaRPr/>
          </a:p>
        </p:txBody>
      </p:sp>
      <p:sp>
        <p:nvSpPr>
          <p:cNvPr id="742" name="Google Shape;742;p19"/>
          <p:cNvSpPr/>
          <p:nvPr/>
        </p:nvSpPr>
        <p:spPr>
          <a:xfrm>
            <a:off x="4260181" y="5040544"/>
            <a:ext cx="1279616" cy="479874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7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Producteur 1</a:t>
            </a:r>
            <a:endParaRPr dirty="0"/>
          </a:p>
        </p:txBody>
      </p:sp>
      <p:cxnSp>
        <p:nvCxnSpPr>
          <p:cNvPr id="743" name="Google Shape;743;p19"/>
          <p:cNvCxnSpPr>
            <a:stCxn id="741" idx="3"/>
            <a:endCxn id="740" idx="2"/>
          </p:cNvCxnSpPr>
          <p:nvPr/>
        </p:nvCxnSpPr>
        <p:spPr>
          <a:xfrm>
            <a:off x="2191429" y="5273718"/>
            <a:ext cx="223500" cy="52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44" name="Google Shape;744;p19"/>
          <p:cNvCxnSpPr>
            <a:stCxn id="740" idx="6"/>
            <a:endCxn id="742" idx="1"/>
          </p:cNvCxnSpPr>
          <p:nvPr/>
        </p:nvCxnSpPr>
        <p:spPr>
          <a:xfrm rot="10800000" flipH="1">
            <a:off x="3513940" y="5280441"/>
            <a:ext cx="746100" cy="46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45" name="Google Shape;745;p19"/>
          <p:cNvSpPr txBox="1"/>
          <p:nvPr/>
        </p:nvSpPr>
        <p:spPr>
          <a:xfrm>
            <a:off x="3581035" y="3657548"/>
            <a:ext cx="52450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 W</a:t>
            </a:r>
            <a:endParaRPr/>
          </a:p>
        </p:txBody>
      </p:sp>
      <p:sp>
        <p:nvSpPr>
          <p:cNvPr id="746" name="Google Shape;746;p19"/>
          <p:cNvSpPr txBox="1"/>
          <p:nvPr/>
        </p:nvSpPr>
        <p:spPr>
          <a:xfrm>
            <a:off x="3624808" y="3225621"/>
            <a:ext cx="52450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800 W</a:t>
            </a:r>
            <a:endParaRPr/>
          </a:p>
        </p:txBody>
      </p:sp>
      <p:sp>
        <p:nvSpPr>
          <p:cNvPr id="747" name="Google Shape;747;p19"/>
          <p:cNvSpPr txBox="1"/>
          <p:nvPr/>
        </p:nvSpPr>
        <p:spPr>
          <a:xfrm>
            <a:off x="3658056" y="5090255"/>
            <a:ext cx="52450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300 W</a:t>
            </a:r>
            <a:endParaRPr/>
          </a:p>
        </p:txBody>
      </p:sp>
      <p:sp>
        <p:nvSpPr>
          <p:cNvPr id="748" name="Google Shape;748;p19"/>
          <p:cNvSpPr txBox="1"/>
          <p:nvPr/>
        </p:nvSpPr>
        <p:spPr>
          <a:xfrm>
            <a:off x="2194645" y="5893659"/>
            <a:ext cx="182614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Nouveau contrat temporaire</a:t>
            </a:r>
            <a:endParaRPr/>
          </a:p>
        </p:txBody>
      </p:sp>
      <p:sp>
        <p:nvSpPr>
          <p:cNvPr id="749" name="Google Shape;749;p19"/>
          <p:cNvSpPr txBox="1"/>
          <p:nvPr/>
        </p:nvSpPr>
        <p:spPr>
          <a:xfrm>
            <a:off x="2548611" y="4120883"/>
            <a:ext cx="96532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Contrat initial</a:t>
            </a:r>
            <a:endParaRPr/>
          </a:p>
        </p:txBody>
      </p:sp>
      <p:sp>
        <p:nvSpPr>
          <p:cNvPr id="750" name="Google Shape;750;p19"/>
          <p:cNvSpPr/>
          <p:nvPr/>
        </p:nvSpPr>
        <p:spPr>
          <a:xfrm>
            <a:off x="8597415" y="3903343"/>
            <a:ext cx="1098885" cy="1041585"/>
          </a:xfrm>
          <a:prstGeom prst="flowChartConnector">
            <a:avLst/>
          </a:prstGeom>
          <a:solidFill>
            <a:schemeClr val="accent3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Contrat 1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1300</a:t>
            </a:r>
            <a:r>
              <a:rPr lang="fr-FR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</a:t>
            </a:r>
            <a:endParaRPr/>
          </a:p>
        </p:txBody>
      </p:sp>
      <p:sp>
        <p:nvSpPr>
          <p:cNvPr id="751" name="Google Shape;751;p19"/>
          <p:cNvSpPr/>
          <p:nvPr/>
        </p:nvSpPr>
        <p:spPr>
          <a:xfrm>
            <a:off x="7002444" y="4101235"/>
            <a:ext cx="1447811" cy="539306"/>
          </a:xfrm>
          <a:prstGeom prst="rect">
            <a:avLst/>
          </a:prstGeom>
          <a:solidFill>
            <a:srgbClr val="85DFF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7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Consommateur 1</a:t>
            </a:r>
            <a:endParaRPr/>
          </a:p>
        </p:txBody>
      </p:sp>
      <p:cxnSp>
        <p:nvCxnSpPr>
          <p:cNvPr id="752" name="Google Shape;752;p19"/>
          <p:cNvCxnSpPr>
            <a:stCxn id="751" idx="3"/>
            <a:endCxn id="750" idx="2"/>
          </p:cNvCxnSpPr>
          <p:nvPr/>
        </p:nvCxnSpPr>
        <p:spPr>
          <a:xfrm>
            <a:off x="8450255" y="4370888"/>
            <a:ext cx="147300" cy="53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53" name="Google Shape;753;p19" descr="test1"/>
          <p:cNvCxnSpPr/>
          <p:nvPr/>
        </p:nvCxnSpPr>
        <p:spPr>
          <a:xfrm rot="10800000" flipH="1">
            <a:off x="9696300" y="4189440"/>
            <a:ext cx="668619" cy="22125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54" name="Google Shape;754;p19"/>
          <p:cNvSpPr/>
          <p:nvPr/>
        </p:nvSpPr>
        <p:spPr>
          <a:xfrm>
            <a:off x="10364919" y="4569966"/>
            <a:ext cx="1278520" cy="479912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7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Producteur 2</a:t>
            </a:r>
            <a:endParaRPr/>
          </a:p>
        </p:txBody>
      </p:sp>
      <p:cxnSp>
        <p:nvCxnSpPr>
          <p:cNvPr id="755" name="Google Shape;755;p19"/>
          <p:cNvCxnSpPr>
            <a:stCxn id="750" idx="6"/>
            <a:endCxn id="754" idx="1"/>
          </p:cNvCxnSpPr>
          <p:nvPr/>
        </p:nvCxnSpPr>
        <p:spPr>
          <a:xfrm>
            <a:off x="9696300" y="4424136"/>
            <a:ext cx="668700" cy="385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56" name="Google Shape;756;p19"/>
          <p:cNvSpPr txBox="1"/>
          <p:nvPr/>
        </p:nvSpPr>
        <p:spPr>
          <a:xfrm>
            <a:off x="9763395" y="4545743"/>
            <a:ext cx="52450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 W</a:t>
            </a:r>
            <a:endParaRPr/>
          </a:p>
        </p:txBody>
      </p:sp>
      <p:sp>
        <p:nvSpPr>
          <p:cNvPr id="757" name="Google Shape;757;p19"/>
          <p:cNvSpPr txBox="1"/>
          <p:nvPr/>
        </p:nvSpPr>
        <p:spPr>
          <a:xfrm>
            <a:off x="9807168" y="4113816"/>
            <a:ext cx="59022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1100 W</a:t>
            </a:r>
            <a:endParaRPr/>
          </a:p>
        </p:txBody>
      </p:sp>
      <p:sp>
        <p:nvSpPr>
          <p:cNvPr id="758" name="Google Shape;758;p19"/>
          <p:cNvSpPr txBox="1"/>
          <p:nvPr/>
        </p:nvSpPr>
        <p:spPr>
          <a:xfrm>
            <a:off x="8574424" y="4986974"/>
            <a:ext cx="114486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Contrat fusionné</a:t>
            </a:r>
            <a:endParaRPr/>
          </a:p>
        </p:txBody>
      </p:sp>
      <p:sp>
        <p:nvSpPr>
          <p:cNvPr id="759" name="Google Shape;759;p19"/>
          <p:cNvSpPr/>
          <p:nvPr/>
        </p:nvSpPr>
        <p:spPr>
          <a:xfrm>
            <a:off x="6456757" y="2935754"/>
            <a:ext cx="434819" cy="2957906"/>
          </a:xfrm>
          <a:prstGeom prst="rightBrace">
            <a:avLst>
              <a:gd name="adj1" fmla="val 8333"/>
              <a:gd name="adj2" fmla="val 5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19"/>
          <p:cNvSpPr txBox="1"/>
          <p:nvPr/>
        </p:nvSpPr>
        <p:spPr>
          <a:xfrm>
            <a:off x="3941238" y="6353002"/>
            <a:ext cx="692144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Adaptation pour répondre à une hausse de demande ( + 300 Watts)</a:t>
            </a:r>
            <a:endParaRPr/>
          </a:p>
        </p:txBody>
      </p:sp>
      <p:sp>
        <p:nvSpPr>
          <p:cNvPr id="761" name="Google Shape;761;p19"/>
          <p:cNvSpPr txBox="1"/>
          <p:nvPr/>
        </p:nvSpPr>
        <p:spPr>
          <a:xfrm>
            <a:off x="833757" y="2684154"/>
            <a:ext cx="268018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Etape 1: Création d’un contrat temporaire</a:t>
            </a:r>
            <a:endParaRPr dirty="0"/>
          </a:p>
        </p:txBody>
      </p:sp>
      <p:sp>
        <p:nvSpPr>
          <p:cNvPr id="762" name="Google Shape;762;p19"/>
          <p:cNvSpPr txBox="1"/>
          <p:nvPr/>
        </p:nvSpPr>
        <p:spPr>
          <a:xfrm>
            <a:off x="7295148" y="2677400"/>
            <a:ext cx="433890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Etape 2: fusion des contrats</a:t>
            </a:r>
            <a:endParaRPr dirty="0"/>
          </a:p>
        </p:txBody>
      </p:sp>
      <p:pic>
        <p:nvPicPr>
          <p:cNvPr id="763" name="Google Shape;763;p19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743999" y="3228966"/>
            <a:ext cx="276205" cy="239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9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758305" y="5033530"/>
            <a:ext cx="276205" cy="239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9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7000263" y="4106909"/>
            <a:ext cx="276205" cy="239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4188690" y="3021785"/>
            <a:ext cx="270598" cy="281643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19"/>
          <p:cNvSpPr/>
          <p:nvPr/>
        </p:nvSpPr>
        <p:spPr>
          <a:xfrm>
            <a:off x="10343169" y="3814478"/>
            <a:ext cx="1300270" cy="520793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7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Producteur 1</a:t>
            </a:r>
            <a:endParaRPr/>
          </a:p>
        </p:txBody>
      </p:sp>
      <p:pic>
        <p:nvPicPr>
          <p:cNvPr id="768" name="Google Shape;768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4188690" y="3685966"/>
            <a:ext cx="270598" cy="281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4265619" y="5049878"/>
            <a:ext cx="270598" cy="281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10350789" y="3817143"/>
            <a:ext cx="270598" cy="281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10373649" y="4579143"/>
            <a:ext cx="270598" cy="281643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19"/>
          <p:cNvSpPr/>
          <p:nvPr/>
        </p:nvSpPr>
        <p:spPr>
          <a:xfrm>
            <a:off x="1177159" y="178676"/>
            <a:ext cx="10792974" cy="613659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19"/>
          <p:cNvSpPr txBox="1">
            <a:spLocks noGrp="1"/>
          </p:cNvSpPr>
          <p:nvPr>
            <p:ph type="sldNum" idx="12"/>
          </p:nvPr>
        </p:nvSpPr>
        <p:spPr>
          <a:xfrm>
            <a:off x="11110482" y="6314199"/>
            <a:ext cx="7726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1" grpId="0"/>
      <p:bldP spid="76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2"/>
          <p:cNvSpPr txBox="1"/>
          <p:nvPr/>
        </p:nvSpPr>
        <p:spPr>
          <a:xfrm>
            <a:off x="1277692" y="933875"/>
            <a:ext cx="968920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fr-FR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Appliquer un modèle d’apprentissage fédéré au niveau de plusieurs nouds</a:t>
            </a:r>
            <a:endParaRPr sz="2143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2" name="Google Shape;81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867" y="553902"/>
            <a:ext cx="659398" cy="238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427" y="63710"/>
            <a:ext cx="879197" cy="471214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22"/>
          <p:cNvSpPr txBox="1"/>
          <p:nvPr/>
        </p:nvSpPr>
        <p:spPr>
          <a:xfrm>
            <a:off x="1189610" y="332323"/>
            <a:ext cx="8774198" cy="443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9594"/>
              </a:buClr>
              <a:buSzPts val="3000"/>
              <a:buFont typeface="Arial"/>
              <a:buNone/>
            </a:pPr>
            <a:r>
              <a:rPr lang="fr-FR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Prochaines étapes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22"/>
          <p:cNvSpPr txBox="1"/>
          <p:nvPr/>
        </p:nvSpPr>
        <p:spPr>
          <a:xfrm>
            <a:off x="6245968" y="2251917"/>
            <a:ext cx="545073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Wei Liu, Li Chen, and </a:t>
            </a:r>
            <a:r>
              <a:rPr lang="fr-FR" sz="9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Wenyi</a:t>
            </a:r>
            <a:r>
              <a:rPr lang="fr-FR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Zhang : </a:t>
            </a:r>
            <a:r>
              <a:rPr lang="fr-FR" sz="9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Decentralized</a:t>
            </a:r>
            <a:r>
              <a:rPr lang="fr-FR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9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Federated</a:t>
            </a:r>
            <a:r>
              <a:rPr lang="fr-FR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Learning: Balancing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fr-FR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Communication and </a:t>
            </a:r>
            <a:r>
              <a:rPr lang="fr-FR" sz="9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Computing</a:t>
            </a:r>
            <a:r>
              <a:rPr lang="fr-FR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9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Costs</a:t>
            </a:r>
            <a:endParaRPr sz="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22"/>
          <p:cNvSpPr/>
          <p:nvPr/>
        </p:nvSpPr>
        <p:spPr>
          <a:xfrm>
            <a:off x="1177159" y="178676"/>
            <a:ext cx="10792974" cy="613659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22A7E1-AC3A-6118-F59E-6BCEFBEA94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6909" y="1427842"/>
            <a:ext cx="3407062" cy="2150861"/>
          </a:xfrm>
          <a:prstGeom prst="rect">
            <a:avLst/>
          </a:prstGeom>
        </p:spPr>
      </p:pic>
      <p:sp>
        <p:nvSpPr>
          <p:cNvPr id="4" name="Google Shape;811;p22">
            <a:extLst>
              <a:ext uri="{FF2B5EF4-FFF2-40B4-BE49-F238E27FC236}">
                <a16:creationId xmlns:a16="http://schemas.microsoft.com/office/drawing/2014/main" id="{F47264E4-763F-C5EB-B9BD-BC89A3FC51D0}"/>
              </a:ext>
            </a:extLst>
          </p:cNvPr>
          <p:cNvSpPr txBox="1"/>
          <p:nvPr/>
        </p:nvSpPr>
        <p:spPr>
          <a:xfrm>
            <a:off x="1177159" y="4093776"/>
            <a:ext cx="9689208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fr-FR" sz="2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Intégrer la tarification de l'énergie</a:t>
            </a:r>
            <a:endParaRPr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fr-FR" sz="2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Gérer la négociation entre producteurs et consommateurs</a:t>
            </a:r>
            <a:endParaRPr sz="20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fr-FR" sz="2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Générer un contrat pour un besoin ultérieur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fr-FR" sz="2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Intégrer les critères d'acceptation sociale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fr-FR" sz="2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Intégrer le stockage de l’énergie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fr-FR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Intégrer les agents pro-sommateurs (consommateur + producteur)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fr-FR" sz="2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Améliorer la visualisation sur l’application web (vues plus intuitives)</a:t>
            </a:r>
            <a:endParaRPr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723;p18">
            <a:extLst>
              <a:ext uri="{FF2B5EF4-FFF2-40B4-BE49-F238E27FC236}">
                <a16:creationId xmlns:a16="http://schemas.microsoft.com/office/drawing/2014/main" id="{C6A4CAA7-1383-5DC0-E636-28F36EEF3AA1}"/>
              </a:ext>
            </a:extLst>
          </p:cNvPr>
          <p:cNvSpPr txBox="1"/>
          <p:nvPr/>
        </p:nvSpPr>
        <p:spPr>
          <a:xfrm>
            <a:off x="11262882" y="6466599"/>
            <a:ext cx="7726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23;p7">
            <a:extLst>
              <a:ext uri="{FF2B5EF4-FFF2-40B4-BE49-F238E27FC236}">
                <a16:creationId xmlns:a16="http://schemas.microsoft.com/office/drawing/2014/main" id="{F675FA4F-FDB6-FF64-D82D-C5CA599E2D2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867" y="553902"/>
            <a:ext cx="659398" cy="238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24;p7">
            <a:extLst>
              <a:ext uri="{FF2B5EF4-FFF2-40B4-BE49-F238E27FC236}">
                <a16:creationId xmlns:a16="http://schemas.microsoft.com/office/drawing/2014/main" id="{004ED01B-D5E4-641F-ABE6-ECA97A47459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427" y="63710"/>
            <a:ext cx="879197" cy="47121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01;p1">
            <a:extLst>
              <a:ext uri="{FF2B5EF4-FFF2-40B4-BE49-F238E27FC236}">
                <a16:creationId xmlns:a16="http://schemas.microsoft.com/office/drawing/2014/main" id="{4B28A077-0BCA-1E59-D92A-B83A4AB6EA38}"/>
              </a:ext>
            </a:extLst>
          </p:cNvPr>
          <p:cNvSpPr txBox="1"/>
          <p:nvPr/>
        </p:nvSpPr>
        <p:spPr>
          <a:xfrm>
            <a:off x="1189610" y="332323"/>
            <a:ext cx="8774198" cy="443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9594"/>
              </a:buClr>
              <a:buSzPts val="3000"/>
              <a:buFont typeface="Arial"/>
              <a:buNone/>
            </a:pPr>
            <a:r>
              <a:rPr lang="fr-FR" sz="2400" b="1" dirty="0">
                <a:latin typeface="+mn-lt"/>
                <a:cs typeface="Arial" panose="020B0604020202020204" pitchFamily="34" charset="0"/>
              </a:rPr>
              <a:t>Questions</a:t>
            </a:r>
            <a:endParaRPr lang="fr-FR" sz="2400" b="1" i="0" u="none" strike="noStrike" cap="none" dirty="0">
              <a:ea typeface="Arial"/>
              <a:cs typeface="Arial"/>
              <a:sym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1171E2-83A4-B2E9-1BD4-0BF2098A965A}"/>
              </a:ext>
            </a:extLst>
          </p:cNvPr>
          <p:cNvSpPr/>
          <p:nvPr/>
        </p:nvSpPr>
        <p:spPr>
          <a:xfrm>
            <a:off x="1177159" y="178676"/>
            <a:ext cx="10792974" cy="613659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4" name="Espace réservé du contenu 6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C9B5ACF2-77F4-CDE3-8409-FC6EA28A22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85" y="1764185"/>
            <a:ext cx="3129470" cy="20749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23;p18">
            <a:extLst>
              <a:ext uri="{FF2B5EF4-FFF2-40B4-BE49-F238E27FC236}">
                <a16:creationId xmlns:a16="http://schemas.microsoft.com/office/drawing/2014/main" id="{00BA3B65-C4A8-1097-39F5-A3CBA8BB06A7}"/>
              </a:ext>
            </a:extLst>
          </p:cNvPr>
          <p:cNvSpPr txBox="1"/>
          <p:nvPr/>
        </p:nvSpPr>
        <p:spPr>
          <a:xfrm>
            <a:off x="11262882" y="6466599"/>
            <a:ext cx="7726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5949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20" descr="Une image contenant texte, capture d’écran, armoire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2374" y="4217396"/>
            <a:ext cx="6613976" cy="2078414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20"/>
          <p:cNvSpPr txBox="1"/>
          <p:nvPr/>
        </p:nvSpPr>
        <p:spPr>
          <a:xfrm>
            <a:off x="1259877" y="3879332"/>
            <a:ext cx="9502851" cy="34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0157" marR="0" lvl="0" indent="-34015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</a:pPr>
            <a:r>
              <a:rPr lang="fr-FR" sz="16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Matrice de transition	</a:t>
            </a:r>
            <a:endParaRPr/>
          </a:p>
        </p:txBody>
      </p:sp>
      <p:sp>
        <p:nvSpPr>
          <p:cNvPr id="780" name="Google Shape;780;p20"/>
          <p:cNvSpPr txBox="1"/>
          <p:nvPr/>
        </p:nvSpPr>
        <p:spPr>
          <a:xfrm>
            <a:off x="1259878" y="1800918"/>
            <a:ext cx="9434457" cy="34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0157" marR="0" lvl="0" indent="-34015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</a:pPr>
            <a:r>
              <a:rPr lang="fr-FR" sz="16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Définition des états de Markov</a:t>
            </a:r>
            <a:endParaRPr/>
          </a:p>
        </p:txBody>
      </p:sp>
      <p:pic>
        <p:nvPicPr>
          <p:cNvPr id="781" name="Google Shape;781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31245" y="2111902"/>
            <a:ext cx="9026569" cy="622847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0"/>
          <p:cNvSpPr txBox="1"/>
          <p:nvPr/>
        </p:nvSpPr>
        <p:spPr>
          <a:xfrm>
            <a:off x="1259878" y="1059321"/>
            <a:ext cx="9693814" cy="605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0157" marR="0" lvl="0" indent="-34015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</a:pPr>
            <a:r>
              <a:rPr lang="fr-FR" sz="16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Etat du nœud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=&gt; les 6 composantes : wattage demandé, produit, consommé, fourni, manquant et disponible</a:t>
            </a:r>
            <a:endParaRPr/>
          </a:p>
        </p:txBody>
      </p:sp>
      <p:sp>
        <p:nvSpPr>
          <p:cNvPr id="783" name="Google Shape;783;p20"/>
          <p:cNvSpPr txBox="1"/>
          <p:nvPr/>
        </p:nvSpPr>
        <p:spPr>
          <a:xfrm>
            <a:off x="1259878" y="2807584"/>
            <a:ext cx="6778169" cy="34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0157" marR="0" lvl="0" indent="-34015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</a:pPr>
            <a:r>
              <a:rPr lang="fr-FR" sz="16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Découpage de l’espace des variables (tranches horaires)</a:t>
            </a:r>
            <a:endParaRPr/>
          </a:p>
        </p:txBody>
      </p:sp>
      <p:sp>
        <p:nvSpPr>
          <p:cNvPr id="784" name="Google Shape;784;p20"/>
          <p:cNvSpPr txBox="1"/>
          <p:nvPr/>
        </p:nvSpPr>
        <p:spPr>
          <a:xfrm>
            <a:off x="1259878" y="3343458"/>
            <a:ext cx="5281088" cy="34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0157" marR="0" lvl="0" indent="-34015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</a:pPr>
            <a:r>
              <a:rPr lang="fr-FR" sz="16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Enregistrement des nombres d’observations </a:t>
            </a:r>
            <a:endParaRPr/>
          </a:p>
        </p:txBody>
      </p:sp>
      <p:pic>
        <p:nvPicPr>
          <p:cNvPr id="785" name="Google Shape;785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6908376" y="3515685"/>
            <a:ext cx="875654" cy="694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20" descr="Une image contenant texte, horloge, intérieur, temps&#10;&#10;Description générée automatiquemen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64171" y="2835886"/>
            <a:ext cx="503953" cy="476111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20"/>
          <p:cNvSpPr txBox="1"/>
          <p:nvPr/>
        </p:nvSpPr>
        <p:spPr>
          <a:xfrm>
            <a:off x="1189613" y="332323"/>
            <a:ext cx="7954741" cy="443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9594"/>
              </a:buClr>
              <a:buSzPts val="3000"/>
              <a:buFont typeface="Arial"/>
              <a:buNone/>
            </a:pPr>
            <a:r>
              <a:rPr lang="fr-FR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Modèle d’apprentissage : utilisation des chaînes de Markov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8" name="Google Shape;788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0427" y="63710"/>
            <a:ext cx="879197" cy="471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1867" y="553902"/>
            <a:ext cx="659398" cy="238433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20"/>
          <p:cNvSpPr/>
          <p:nvPr/>
        </p:nvSpPr>
        <p:spPr>
          <a:xfrm>
            <a:off x="1177159" y="178676"/>
            <a:ext cx="10792974" cy="613659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723;p18">
            <a:extLst>
              <a:ext uri="{FF2B5EF4-FFF2-40B4-BE49-F238E27FC236}">
                <a16:creationId xmlns:a16="http://schemas.microsoft.com/office/drawing/2014/main" id="{963A75EF-51E7-2C6D-6721-158BDD3D2A6C}"/>
              </a:ext>
            </a:extLst>
          </p:cNvPr>
          <p:cNvSpPr txBox="1"/>
          <p:nvPr/>
        </p:nvSpPr>
        <p:spPr>
          <a:xfrm>
            <a:off x="11262882" y="6466599"/>
            <a:ext cx="7726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21"/>
          <p:cNvSpPr txBox="1"/>
          <p:nvPr/>
        </p:nvSpPr>
        <p:spPr>
          <a:xfrm>
            <a:off x="1277692" y="1238675"/>
            <a:ext cx="9689208" cy="1887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0157" marR="0" lvl="0" indent="-34015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•"/>
            </a:pPr>
            <a:r>
              <a:rPr lang="fr-FR" sz="19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Entraînement du modèle en utilisant les données de Les Vergers</a:t>
            </a:r>
            <a:endParaRPr/>
          </a:p>
          <a:p>
            <a:pPr marL="340157" marR="0" lvl="0" indent="-34015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•"/>
            </a:pPr>
            <a:r>
              <a:rPr lang="fr-FR" sz="19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Évaluation du modèle en comparant les états prédits et la distribution réelle des états</a:t>
            </a:r>
            <a:endParaRPr/>
          </a:p>
          <a:p>
            <a:pPr marL="340157" marR="0" lvl="0" indent="-34015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•"/>
            </a:pPr>
            <a:r>
              <a:rPr lang="fr-FR" sz="19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Génération de statistiques de prédiction pour mieux comprendre les difficultés rencontrées par le modèle.</a:t>
            </a:r>
            <a:endParaRPr/>
          </a:p>
          <a:p>
            <a:pPr marL="340157" marR="0" lvl="0" indent="-21918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5"/>
              <a:buFont typeface="Arial"/>
              <a:buNone/>
            </a:pPr>
            <a:endParaRPr sz="190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84408" marR="0" lvl="1" indent="-20407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43"/>
              <a:buFont typeface="Arial"/>
              <a:buNone/>
            </a:pPr>
            <a:endParaRPr sz="214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8" name="Google Shape;79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867" y="553902"/>
            <a:ext cx="659398" cy="238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427" y="63710"/>
            <a:ext cx="879197" cy="471214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21"/>
          <p:cNvSpPr txBox="1"/>
          <p:nvPr/>
        </p:nvSpPr>
        <p:spPr>
          <a:xfrm>
            <a:off x="1189610" y="332323"/>
            <a:ext cx="8774198" cy="443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9594"/>
              </a:buClr>
              <a:buSzPts val="3000"/>
              <a:buFont typeface="Arial"/>
              <a:buNone/>
            </a:pPr>
            <a:r>
              <a:rPr lang="fr-FR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Ajustement du modèle d’apprentissage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1" name="Google Shape;801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99510" y="2832730"/>
            <a:ext cx="2353468" cy="1447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72292" y="2835745"/>
            <a:ext cx="2557462" cy="1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21"/>
          <p:cNvSpPr txBox="1"/>
          <p:nvPr/>
        </p:nvSpPr>
        <p:spPr>
          <a:xfrm>
            <a:off x="1277692" y="4650155"/>
            <a:ext cx="94004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Mécanisme d'auto-correction exécuté par le modèle.</a:t>
            </a:r>
            <a:endParaRPr/>
          </a:p>
        </p:txBody>
      </p:sp>
      <p:sp>
        <p:nvSpPr>
          <p:cNvPr id="804" name="Google Shape;804;p21"/>
          <p:cNvSpPr/>
          <p:nvPr/>
        </p:nvSpPr>
        <p:spPr>
          <a:xfrm>
            <a:off x="1177159" y="178676"/>
            <a:ext cx="10792974" cy="613659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723;p18">
            <a:extLst>
              <a:ext uri="{FF2B5EF4-FFF2-40B4-BE49-F238E27FC236}">
                <a16:creationId xmlns:a16="http://schemas.microsoft.com/office/drawing/2014/main" id="{4CA81956-49D7-1C5A-B6FA-FB0FBC19E546}"/>
              </a:ext>
            </a:extLst>
          </p:cNvPr>
          <p:cNvSpPr txBox="1"/>
          <p:nvPr/>
        </p:nvSpPr>
        <p:spPr>
          <a:xfrm>
            <a:off x="11262882" y="6466599"/>
            <a:ext cx="7726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23"/>
          <p:cNvSpPr txBox="1"/>
          <p:nvPr/>
        </p:nvSpPr>
        <p:spPr>
          <a:xfrm>
            <a:off x="588149" y="989053"/>
            <a:ext cx="6349649" cy="385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0157" marR="0" lvl="0" indent="-34015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•"/>
            </a:pPr>
            <a:r>
              <a:rPr lang="fr-FR" sz="19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Utilisation de l’encapsulation</a:t>
            </a:r>
            <a:endParaRPr/>
          </a:p>
        </p:txBody>
      </p:sp>
      <p:sp>
        <p:nvSpPr>
          <p:cNvPr id="825" name="Google Shape;825;p23"/>
          <p:cNvSpPr txBox="1"/>
          <p:nvPr/>
        </p:nvSpPr>
        <p:spPr>
          <a:xfrm>
            <a:off x="1189609" y="332323"/>
            <a:ext cx="8774198" cy="443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Protection des données confidentielles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6" name="Google Shape;82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867" y="553902"/>
            <a:ext cx="659398" cy="238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427" y="63710"/>
            <a:ext cx="879197" cy="471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89608" y="1546698"/>
            <a:ext cx="10365721" cy="4750647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23"/>
          <p:cNvSpPr/>
          <p:nvPr/>
        </p:nvSpPr>
        <p:spPr>
          <a:xfrm>
            <a:off x="1177159" y="178676"/>
            <a:ext cx="10792974" cy="613659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723;p18">
            <a:extLst>
              <a:ext uri="{FF2B5EF4-FFF2-40B4-BE49-F238E27FC236}">
                <a16:creationId xmlns:a16="http://schemas.microsoft.com/office/drawing/2014/main" id="{22E18661-1F92-61F2-F1B3-AC7C6EB0513F}"/>
              </a:ext>
            </a:extLst>
          </p:cNvPr>
          <p:cNvSpPr txBox="1"/>
          <p:nvPr/>
        </p:nvSpPr>
        <p:spPr>
          <a:xfrm>
            <a:off x="11262882" y="6466599"/>
            <a:ext cx="7726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24"/>
          <p:cNvSpPr txBox="1"/>
          <p:nvPr/>
        </p:nvSpPr>
        <p:spPr>
          <a:xfrm>
            <a:off x="881265" y="1019415"/>
            <a:ext cx="6349649" cy="385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Contrat entre 1 producteur et 2 consommateurs</a:t>
            </a:r>
            <a:endParaRPr/>
          </a:p>
        </p:txBody>
      </p:sp>
      <p:sp>
        <p:nvSpPr>
          <p:cNvPr id="836" name="Google Shape;836;p24"/>
          <p:cNvSpPr txBox="1"/>
          <p:nvPr/>
        </p:nvSpPr>
        <p:spPr>
          <a:xfrm>
            <a:off x="1189609" y="332323"/>
            <a:ext cx="877419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Exemple de restriction </a:t>
            </a:r>
            <a:endParaRPr/>
          </a:p>
        </p:txBody>
      </p:sp>
      <p:pic>
        <p:nvPicPr>
          <p:cNvPr id="837" name="Google Shape;83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867" y="553902"/>
            <a:ext cx="659398" cy="238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427" y="63710"/>
            <a:ext cx="879197" cy="471214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24"/>
          <p:cNvSpPr/>
          <p:nvPr/>
        </p:nvSpPr>
        <p:spPr>
          <a:xfrm>
            <a:off x="1177159" y="178676"/>
            <a:ext cx="10792974" cy="613659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0" name="Google Shape;840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74145" y="1533836"/>
            <a:ext cx="7107207" cy="502880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23;p18">
            <a:extLst>
              <a:ext uri="{FF2B5EF4-FFF2-40B4-BE49-F238E27FC236}">
                <a16:creationId xmlns:a16="http://schemas.microsoft.com/office/drawing/2014/main" id="{424F300C-D06E-7ED1-1092-B945B66F6999}"/>
              </a:ext>
            </a:extLst>
          </p:cNvPr>
          <p:cNvSpPr txBox="1"/>
          <p:nvPr/>
        </p:nvSpPr>
        <p:spPr>
          <a:xfrm>
            <a:off x="11262882" y="6466599"/>
            <a:ext cx="7726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2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51CBB0E7-D1A8-47E5-9EA2-DB706DCE4C06}"/>
              </a:ext>
            </a:extLst>
          </p:cNvPr>
          <p:cNvSpPr txBox="1"/>
          <p:nvPr/>
        </p:nvSpPr>
        <p:spPr>
          <a:xfrm>
            <a:off x="1092536" y="6438896"/>
            <a:ext cx="2294945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67" dirty="0"/>
              <a:t>(28 secondes)</a:t>
            </a:r>
          </a:p>
        </p:txBody>
      </p:sp>
      <p:pic>
        <p:nvPicPr>
          <p:cNvPr id="12" name="Picture 2" descr="Vidéos |">
            <a:extLst>
              <a:ext uri="{FF2B5EF4-FFF2-40B4-BE49-F238E27FC236}">
                <a16:creationId xmlns:a16="http://schemas.microsoft.com/office/drawing/2014/main" id="{B91DF2CE-066C-4322-AB89-8E2FD779A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1665" y="197194"/>
            <a:ext cx="840918" cy="62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Espace réservé du numéro de diapositive 1">
            <a:extLst>
              <a:ext uri="{FF2B5EF4-FFF2-40B4-BE49-F238E27FC236}">
                <a16:creationId xmlns:a16="http://schemas.microsoft.com/office/drawing/2014/main" id="{A88C59E3-8891-4045-9E1C-706EB1BBC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2832" y="6452112"/>
            <a:ext cx="561268" cy="335040"/>
          </a:xfrm>
        </p:spPr>
        <p:txBody>
          <a:bodyPr/>
          <a:lstStyle/>
          <a:p>
            <a:fld id="{211527CB-DA45-4494-8092-3F008ECA875E}" type="slidenum">
              <a:rPr lang="fr-FR" smtClean="0"/>
              <a:t>28</a:t>
            </a:fld>
            <a:endParaRPr lang="fr-FR" dirty="0"/>
          </a:p>
        </p:txBody>
      </p:sp>
      <p:pic>
        <p:nvPicPr>
          <p:cNvPr id="2" name="3-Surproduction">
            <a:hlinkClick r:id="" action="ppaction://media"/>
            <a:extLst>
              <a:ext uri="{FF2B5EF4-FFF2-40B4-BE49-F238E27FC236}">
                <a16:creationId xmlns:a16="http://schemas.microsoft.com/office/drawing/2014/main" id="{4944B756-F443-4E6F-9EE6-0D1D70B168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2537" y="1486266"/>
            <a:ext cx="9907225" cy="4401987"/>
          </a:xfrm>
          <a:prstGeom prst="rect">
            <a:avLst/>
          </a:prstGeom>
        </p:spPr>
      </p:pic>
      <p:sp>
        <p:nvSpPr>
          <p:cNvPr id="3" name="Google Shape;101;p1">
            <a:extLst>
              <a:ext uri="{FF2B5EF4-FFF2-40B4-BE49-F238E27FC236}">
                <a16:creationId xmlns:a16="http://schemas.microsoft.com/office/drawing/2014/main" id="{2683CE6D-BB44-E024-D249-A71E73C075F7}"/>
              </a:ext>
            </a:extLst>
          </p:cNvPr>
          <p:cNvSpPr txBox="1"/>
          <p:nvPr/>
        </p:nvSpPr>
        <p:spPr>
          <a:xfrm>
            <a:off x="1189609" y="332323"/>
            <a:ext cx="877419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fr-FR" sz="2400" b="1" dirty="0"/>
              <a:t>Démo surproduction</a:t>
            </a:r>
          </a:p>
        </p:txBody>
      </p:sp>
      <p:pic>
        <p:nvPicPr>
          <p:cNvPr id="4" name="Google Shape;223;p7">
            <a:extLst>
              <a:ext uri="{FF2B5EF4-FFF2-40B4-BE49-F238E27FC236}">
                <a16:creationId xmlns:a16="http://schemas.microsoft.com/office/drawing/2014/main" id="{61FC606A-B6E6-3B8F-57FF-6BFBB9F1E54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1867" y="553902"/>
            <a:ext cx="659398" cy="238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24;p7">
            <a:extLst>
              <a:ext uri="{FF2B5EF4-FFF2-40B4-BE49-F238E27FC236}">
                <a16:creationId xmlns:a16="http://schemas.microsoft.com/office/drawing/2014/main" id="{8412AFAB-8C82-F2B6-7F69-9694506DB8D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0427" y="63710"/>
            <a:ext cx="879197" cy="47121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9060508-C5AB-E03F-4DF7-4C5A834F0E28}"/>
              </a:ext>
            </a:extLst>
          </p:cNvPr>
          <p:cNvSpPr/>
          <p:nvPr/>
        </p:nvSpPr>
        <p:spPr>
          <a:xfrm>
            <a:off x="1177159" y="178676"/>
            <a:ext cx="10792974" cy="613659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83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40"/>
    </mc:Choice>
    <mc:Fallback xmlns="">
      <p:transition spd="slow" advTm="14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1117" y="2362848"/>
            <a:ext cx="7266571" cy="3538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3" descr="A picture containing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0692" y="4536997"/>
            <a:ext cx="2127692" cy="75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" descr="Tex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2605" y="3297173"/>
            <a:ext cx="2127692" cy="80826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"/>
          <p:cNvSpPr txBox="1"/>
          <p:nvPr/>
        </p:nvSpPr>
        <p:spPr>
          <a:xfrm>
            <a:off x="1189613" y="332323"/>
            <a:ext cx="6379399" cy="443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9594"/>
              </a:buClr>
              <a:buSzPts val="3000"/>
              <a:buFont typeface="Arial"/>
              <a:buNone/>
            </a:pPr>
            <a:r>
              <a:rPr lang="fr-FR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 acteurs du projet</a:t>
            </a:r>
            <a:endParaRPr/>
          </a:p>
        </p:txBody>
      </p:sp>
      <p:pic>
        <p:nvPicPr>
          <p:cNvPr id="120" name="Google Shape;120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1867" y="553902"/>
            <a:ext cx="659398" cy="238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0427" y="63710"/>
            <a:ext cx="879197" cy="471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"/>
          <p:cNvSpPr txBox="1"/>
          <p:nvPr/>
        </p:nvSpPr>
        <p:spPr>
          <a:xfrm>
            <a:off x="1424940" y="1475094"/>
            <a:ext cx="61493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 partenaires suisses et suédois</a:t>
            </a:r>
            <a:endParaRPr dirty="0"/>
          </a:p>
        </p:txBody>
      </p:sp>
      <p:sp>
        <p:nvSpPr>
          <p:cNvPr id="123" name="Google Shape;123;p3"/>
          <p:cNvSpPr txBox="1"/>
          <p:nvPr/>
        </p:nvSpPr>
        <p:spPr>
          <a:xfrm>
            <a:off x="1424940" y="1105387"/>
            <a:ext cx="69723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 institutions académiques, des entreprises et des écoquartiers</a:t>
            </a:r>
            <a:endParaRPr dirty="0"/>
          </a:p>
        </p:txBody>
      </p:sp>
      <p:sp>
        <p:nvSpPr>
          <p:cNvPr id="124" name="Google Shape;124;p3"/>
          <p:cNvSpPr/>
          <p:nvPr/>
        </p:nvSpPr>
        <p:spPr>
          <a:xfrm>
            <a:off x="1177159" y="178676"/>
            <a:ext cx="10792974" cy="613659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723;p18">
            <a:extLst>
              <a:ext uri="{FF2B5EF4-FFF2-40B4-BE49-F238E27FC236}">
                <a16:creationId xmlns:a16="http://schemas.microsoft.com/office/drawing/2014/main" id="{AC493B79-E8DB-71E1-C145-80162AB273E4}"/>
              </a:ext>
            </a:extLst>
          </p:cNvPr>
          <p:cNvSpPr txBox="1"/>
          <p:nvPr/>
        </p:nvSpPr>
        <p:spPr>
          <a:xfrm>
            <a:off x="11262882" y="6466599"/>
            <a:ext cx="7726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b03090f050_0_23"/>
          <p:cNvSpPr txBox="1">
            <a:spLocks noGrp="1"/>
          </p:cNvSpPr>
          <p:nvPr>
            <p:ph type="title"/>
          </p:nvPr>
        </p:nvSpPr>
        <p:spPr>
          <a:xfrm>
            <a:off x="1177159" y="305202"/>
            <a:ext cx="10515600" cy="49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-FR" sz="2400" b="1" dirty="0"/>
              <a:t>Livings </a:t>
            </a:r>
            <a:r>
              <a:rPr lang="fr-FR" sz="2400" b="1" dirty="0" err="1"/>
              <a:t>labs</a:t>
            </a:r>
            <a:endParaRPr sz="2400" b="1" dirty="0"/>
          </a:p>
        </p:txBody>
      </p:sp>
      <p:sp>
        <p:nvSpPr>
          <p:cNvPr id="132" name="Google Shape;132;g1b03090f050_0_23"/>
          <p:cNvSpPr txBox="1">
            <a:spLocks noGrp="1"/>
          </p:cNvSpPr>
          <p:nvPr>
            <p:ph type="body" idx="1"/>
          </p:nvPr>
        </p:nvSpPr>
        <p:spPr>
          <a:xfrm>
            <a:off x="838188" y="152517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400" b="1"/>
              <a:t>Hammarby Sjöstad, Stockholm, Sweden</a:t>
            </a:r>
            <a:endParaRPr sz="2400"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" name="Google Shape;133;g1b03090f050_0_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427" y="63710"/>
            <a:ext cx="879197" cy="471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1b03090f050_0_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1867" y="553902"/>
            <a:ext cx="659397" cy="238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1b03090f050_0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9625" y="2728000"/>
            <a:ext cx="9710976" cy="346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68;p4">
            <a:extLst>
              <a:ext uri="{FF2B5EF4-FFF2-40B4-BE49-F238E27FC236}">
                <a16:creationId xmlns:a16="http://schemas.microsoft.com/office/drawing/2014/main" id="{AB070822-250B-BD74-F927-DF6521F49542}"/>
              </a:ext>
            </a:extLst>
          </p:cNvPr>
          <p:cNvSpPr/>
          <p:nvPr/>
        </p:nvSpPr>
        <p:spPr>
          <a:xfrm>
            <a:off x="1177159" y="178676"/>
            <a:ext cx="10792974" cy="613659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723;p18">
            <a:extLst>
              <a:ext uri="{FF2B5EF4-FFF2-40B4-BE49-F238E27FC236}">
                <a16:creationId xmlns:a16="http://schemas.microsoft.com/office/drawing/2014/main" id="{F33AB5A0-4CC7-441F-C7C3-C9EC3496FDEA}"/>
              </a:ext>
            </a:extLst>
          </p:cNvPr>
          <p:cNvSpPr txBox="1"/>
          <p:nvPr/>
        </p:nvSpPr>
        <p:spPr>
          <a:xfrm>
            <a:off x="11262882" y="6466599"/>
            <a:ext cx="7726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b03090f050_0_34"/>
          <p:cNvSpPr txBox="1">
            <a:spLocks noGrp="1"/>
          </p:cNvSpPr>
          <p:nvPr>
            <p:ph type="body" idx="1"/>
          </p:nvPr>
        </p:nvSpPr>
        <p:spPr>
          <a:xfrm>
            <a:off x="838200" y="1554250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2400" b="1"/>
              <a:t>Les Vergers, Geneva, Switzerland</a:t>
            </a:r>
            <a:endParaRPr sz="2400"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" name="Google Shape;143;g1b03090f050_0_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427" y="63710"/>
            <a:ext cx="879197" cy="471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1b03090f050_0_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1867" y="553902"/>
            <a:ext cx="659397" cy="238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1b03090f050_0_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1279" y="2616754"/>
            <a:ext cx="10314974" cy="360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68;p4">
            <a:extLst>
              <a:ext uri="{FF2B5EF4-FFF2-40B4-BE49-F238E27FC236}">
                <a16:creationId xmlns:a16="http://schemas.microsoft.com/office/drawing/2014/main" id="{0DC24721-9DA5-FB0F-7272-521CB20CE92F}"/>
              </a:ext>
            </a:extLst>
          </p:cNvPr>
          <p:cNvSpPr/>
          <p:nvPr/>
        </p:nvSpPr>
        <p:spPr>
          <a:xfrm>
            <a:off x="1177159" y="178676"/>
            <a:ext cx="10792974" cy="613659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31;g1b03090f050_0_23">
            <a:extLst>
              <a:ext uri="{FF2B5EF4-FFF2-40B4-BE49-F238E27FC236}">
                <a16:creationId xmlns:a16="http://schemas.microsoft.com/office/drawing/2014/main" id="{D6B651DF-C589-0DF1-80DA-13031A6B613D}"/>
              </a:ext>
            </a:extLst>
          </p:cNvPr>
          <p:cNvSpPr txBox="1">
            <a:spLocks/>
          </p:cNvSpPr>
          <p:nvPr/>
        </p:nvSpPr>
        <p:spPr>
          <a:xfrm>
            <a:off x="1177159" y="305202"/>
            <a:ext cx="105156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fr-FR" sz="2400" b="1"/>
              <a:t>Livings labs</a:t>
            </a:r>
            <a:endParaRPr lang="fr-FR" sz="2400" b="1" dirty="0"/>
          </a:p>
        </p:txBody>
      </p:sp>
      <p:sp>
        <p:nvSpPr>
          <p:cNvPr id="3" name="Google Shape;723;p18">
            <a:extLst>
              <a:ext uri="{FF2B5EF4-FFF2-40B4-BE49-F238E27FC236}">
                <a16:creationId xmlns:a16="http://schemas.microsoft.com/office/drawing/2014/main" id="{56313FFC-E1A9-848F-45AD-8582F87EDBBC}"/>
              </a:ext>
            </a:extLst>
          </p:cNvPr>
          <p:cNvSpPr txBox="1"/>
          <p:nvPr/>
        </p:nvSpPr>
        <p:spPr>
          <a:xfrm>
            <a:off x="11262882" y="6466599"/>
            <a:ext cx="7726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2D211F-AF94-E5D8-512C-665289109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00" y="884469"/>
            <a:ext cx="5920871" cy="5641208"/>
          </a:xfrm>
          <a:prstGeom prst="rect">
            <a:avLst/>
          </a:prstGeom>
        </p:spPr>
      </p:pic>
      <p:pic>
        <p:nvPicPr>
          <p:cNvPr id="150" name="Google Shape;150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427" y="63710"/>
            <a:ext cx="879197" cy="471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1867" y="553902"/>
            <a:ext cx="659398" cy="23843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4"/>
          <p:cNvSpPr txBox="1"/>
          <p:nvPr/>
        </p:nvSpPr>
        <p:spPr>
          <a:xfrm>
            <a:off x="1189613" y="332323"/>
            <a:ext cx="6379399" cy="443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9594"/>
              </a:buClr>
              <a:buSzPts val="3000"/>
              <a:buFont typeface="Arial"/>
              <a:buNone/>
            </a:pPr>
            <a:r>
              <a:rPr lang="fr-FR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 principaux axes de développement</a:t>
            </a:r>
            <a:endParaRPr dirty="0"/>
          </a:p>
        </p:txBody>
      </p:sp>
      <p:pic>
        <p:nvPicPr>
          <p:cNvPr id="154" name="Google Shape;154;p4" descr="Logo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13412" y="2268062"/>
            <a:ext cx="924514" cy="206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666121" y="3742293"/>
            <a:ext cx="682863" cy="268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4" descr="A picture containing text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524013" y="1150385"/>
            <a:ext cx="770064" cy="412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4" descr="Logo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413412" y="4870721"/>
            <a:ext cx="478323" cy="478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020628" y="6401807"/>
            <a:ext cx="315571" cy="304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4" descr="A picture containing text, light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321066" y="6525676"/>
            <a:ext cx="826573" cy="180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4" descr="Logo, company name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241037" y="6109333"/>
            <a:ext cx="1590370" cy="556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4" descr="A picture containing text, clipart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925504" y="4987278"/>
            <a:ext cx="1034821" cy="245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4" descr="Logo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52258" y="1789881"/>
            <a:ext cx="924514" cy="206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4" descr="A picture containing text, clipart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514543" y="2930533"/>
            <a:ext cx="1034821" cy="24520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4"/>
          <p:cNvSpPr txBox="1"/>
          <p:nvPr/>
        </p:nvSpPr>
        <p:spPr>
          <a:xfrm>
            <a:off x="521607" y="2824006"/>
            <a:ext cx="30532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Dimension sociale</a:t>
            </a:r>
            <a:endParaRPr/>
          </a:p>
        </p:txBody>
      </p:sp>
      <p:sp>
        <p:nvSpPr>
          <p:cNvPr id="165" name="Google Shape;165;p4"/>
          <p:cNvSpPr txBox="1"/>
          <p:nvPr/>
        </p:nvSpPr>
        <p:spPr>
          <a:xfrm>
            <a:off x="521607" y="2317721"/>
            <a:ext cx="30532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Energie &amp; </a:t>
            </a:r>
            <a:r>
              <a: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</a:t>
            </a:r>
            <a:endParaRPr dirty="0"/>
          </a:p>
        </p:txBody>
      </p:sp>
      <p:sp>
        <p:nvSpPr>
          <p:cNvPr id="166" name="Google Shape;166;p4"/>
          <p:cNvSpPr txBox="1"/>
          <p:nvPr/>
        </p:nvSpPr>
        <p:spPr>
          <a:xfrm>
            <a:off x="541041" y="1811436"/>
            <a:ext cx="381723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Infrastructure physique</a:t>
            </a:r>
            <a:endParaRPr dirty="0"/>
          </a:p>
        </p:txBody>
      </p:sp>
      <p:sp>
        <p:nvSpPr>
          <p:cNvPr id="167" name="Google Shape;167;p4"/>
          <p:cNvSpPr/>
          <p:nvPr/>
        </p:nvSpPr>
        <p:spPr>
          <a:xfrm>
            <a:off x="8090934" y="1017714"/>
            <a:ext cx="1163713" cy="1163054"/>
          </a:xfrm>
          <a:prstGeom prst="ellipse">
            <a:avLst/>
          </a:prstGeom>
          <a:noFill/>
          <a:ln w="317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4"/>
          <p:cNvSpPr/>
          <p:nvPr/>
        </p:nvSpPr>
        <p:spPr>
          <a:xfrm>
            <a:off x="1177159" y="178676"/>
            <a:ext cx="10792974" cy="613659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723;p18">
            <a:extLst>
              <a:ext uri="{FF2B5EF4-FFF2-40B4-BE49-F238E27FC236}">
                <a16:creationId xmlns:a16="http://schemas.microsoft.com/office/drawing/2014/main" id="{7E087650-5C4B-FB39-4389-856233D8D461}"/>
              </a:ext>
            </a:extLst>
          </p:cNvPr>
          <p:cNvSpPr txBox="1"/>
          <p:nvPr/>
        </p:nvSpPr>
        <p:spPr>
          <a:xfrm>
            <a:off x="11262882" y="6466599"/>
            <a:ext cx="7726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8587" y="1957773"/>
            <a:ext cx="5443787" cy="3771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427" y="63710"/>
            <a:ext cx="879197" cy="471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1867" y="553902"/>
            <a:ext cx="659398" cy="238433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5"/>
          <p:cNvSpPr txBox="1"/>
          <p:nvPr/>
        </p:nvSpPr>
        <p:spPr>
          <a:xfrm>
            <a:off x="1189613" y="332323"/>
            <a:ext cx="7954741" cy="443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9594"/>
              </a:buClr>
              <a:buSzPts val="3000"/>
              <a:buFont typeface="Arial"/>
              <a:buNone/>
            </a:pPr>
            <a:r>
              <a:rPr lang="fr-FR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Utilisation des modèles de coordination (UNIGE)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5"/>
          <p:cNvSpPr txBox="1"/>
          <p:nvPr/>
        </p:nvSpPr>
        <p:spPr>
          <a:xfrm>
            <a:off x="570025" y="2167036"/>
            <a:ext cx="3817234" cy="3693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Appareils physiques</a:t>
            </a:r>
            <a:endParaRPr/>
          </a:p>
        </p:txBody>
      </p:sp>
      <p:sp>
        <p:nvSpPr>
          <p:cNvPr id="179" name="Google Shape;179;p5"/>
          <p:cNvSpPr txBox="1"/>
          <p:nvPr/>
        </p:nvSpPr>
        <p:spPr>
          <a:xfrm>
            <a:off x="570025" y="3059668"/>
            <a:ext cx="3817234" cy="36933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Jumeaux numériques</a:t>
            </a:r>
            <a:endParaRPr/>
          </a:p>
        </p:txBody>
      </p:sp>
      <p:sp>
        <p:nvSpPr>
          <p:cNvPr id="180" name="Google Shape;180;p5"/>
          <p:cNvSpPr txBox="1"/>
          <p:nvPr/>
        </p:nvSpPr>
        <p:spPr>
          <a:xfrm>
            <a:off x="681785" y="4547159"/>
            <a:ext cx="3817234" cy="369332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de coordination</a:t>
            </a:r>
            <a:endParaRPr/>
          </a:p>
        </p:txBody>
      </p:sp>
      <p:sp>
        <p:nvSpPr>
          <p:cNvPr id="181" name="Google Shape;181;p5"/>
          <p:cNvSpPr/>
          <p:nvPr/>
        </p:nvSpPr>
        <p:spPr>
          <a:xfrm>
            <a:off x="1177159" y="178676"/>
            <a:ext cx="10792974" cy="613659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12276" y="1012569"/>
            <a:ext cx="2557850" cy="1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5"/>
          <p:cNvSpPr/>
          <p:nvPr/>
        </p:nvSpPr>
        <p:spPr>
          <a:xfrm>
            <a:off x="8085325" y="2771800"/>
            <a:ext cx="772800" cy="1289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723;p18">
            <a:extLst>
              <a:ext uri="{FF2B5EF4-FFF2-40B4-BE49-F238E27FC236}">
                <a16:creationId xmlns:a16="http://schemas.microsoft.com/office/drawing/2014/main" id="{2BE19C22-6854-1249-199D-D5032E021224}"/>
              </a:ext>
            </a:extLst>
          </p:cNvPr>
          <p:cNvSpPr txBox="1"/>
          <p:nvPr/>
        </p:nvSpPr>
        <p:spPr>
          <a:xfrm>
            <a:off x="11262882" y="6466599"/>
            <a:ext cx="7726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>
            <a:extLst>
              <a:ext uri="{FF2B5EF4-FFF2-40B4-BE49-F238E27FC236}">
                <a16:creationId xmlns:a16="http://schemas.microsoft.com/office/drawing/2014/main" id="{2DFC7F1E-5DE9-D4ED-3859-237A04495BA9}"/>
              </a:ext>
            </a:extLst>
          </p:cNvPr>
          <p:cNvSpPr/>
          <p:nvPr/>
        </p:nvSpPr>
        <p:spPr>
          <a:xfrm>
            <a:off x="254734" y="4125013"/>
            <a:ext cx="11701136" cy="246987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  <a:p>
            <a:pPr algn="ctr"/>
            <a:endParaRPr lang="en-US" sz="2381" dirty="0">
              <a:solidFill>
                <a:schemeClr val="tx1"/>
              </a:solidFill>
            </a:endParaRPr>
          </a:p>
        </p:txBody>
      </p:sp>
      <p:cxnSp>
        <p:nvCxnSpPr>
          <p:cNvPr id="120" name="Connecteur droit avec flèche 161">
            <a:extLst>
              <a:ext uri="{FF2B5EF4-FFF2-40B4-BE49-F238E27FC236}">
                <a16:creationId xmlns:a16="http://schemas.microsoft.com/office/drawing/2014/main" id="{3DDACFBD-9735-F0D2-1789-D769E99D01D3}"/>
              </a:ext>
            </a:extLst>
          </p:cNvPr>
          <p:cNvCxnSpPr>
            <a:cxnSpLocks/>
          </p:cNvCxnSpPr>
          <p:nvPr/>
        </p:nvCxnSpPr>
        <p:spPr>
          <a:xfrm>
            <a:off x="1755090" y="5950428"/>
            <a:ext cx="9115745" cy="0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7F36DCD5-8E83-C307-C0D0-1925C2D27288}"/>
              </a:ext>
            </a:extLst>
          </p:cNvPr>
          <p:cNvSpPr/>
          <p:nvPr/>
        </p:nvSpPr>
        <p:spPr>
          <a:xfrm>
            <a:off x="4532438" y="991073"/>
            <a:ext cx="1503182" cy="902957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 dirty="0">
              <a:solidFill>
                <a:schemeClr val="tx1"/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8150882A-2DF6-666C-2D77-B3BD72B64C27}"/>
              </a:ext>
            </a:extLst>
          </p:cNvPr>
          <p:cNvSpPr/>
          <p:nvPr/>
        </p:nvSpPr>
        <p:spPr>
          <a:xfrm>
            <a:off x="3734285" y="4223535"/>
            <a:ext cx="3254942" cy="701501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dirty="0">
              <a:solidFill>
                <a:schemeClr val="tx1"/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4BACAABC-0EFA-0366-554C-A91A8F495D14}"/>
              </a:ext>
            </a:extLst>
          </p:cNvPr>
          <p:cNvSpPr/>
          <p:nvPr/>
        </p:nvSpPr>
        <p:spPr>
          <a:xfrm>
            <a:off x="377900" y="4238625"/>
            <a:ext cx="2972836" cy="686410"/>
          </a:xfrm>
          <a:prstGeom prst="rect">
            <a:avLst/>
          </a:prstGeom>
          <a:solidFill>
            <a:srgbClr val="85DF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4" dirty="0">
              <a:solidFill>
                <a:schemeClr val="tx1"/>
              </a:solidFill>
            </a:endParaRPr>
          </a:p>
        </p:txBody>
      </p:sp>
      <p:sp>
        <p:nvSpPr>
          <p:cNvPr id="124" name="ZoneTexte 285">
            <a:extLst>
              <a:ext uri="{FF2B5EF4-FFF2-40B4-BE49-F238E27FC236}">
                <a16:creationId xmlns:a16="http://schemas.microsoft.com/office/drawing/2014/main" id="{A86E23FF-989B-F65C-7B35-C1991ADF4704}"/>
              </a:ext>
            </a:extLst>
          </p:cNvPr>
          <p:cNvSpPr txBox="1"/>
          <p:nvPr/>
        </p:nvSpPr>
        <p:spPr>
          <a:xfrm>
            <a:off x="2903268" y="6623237"/>
            <a:ext cx="4821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Transmission of information to other digital twins via coordination laws</a:t>
            </a:r>
          </a:p>
        </p:txBody>
      </p:sp>
      <p:cxnSp>
        <p:nvCxnSpPr>
          <p:cNvPr id="125" name="Connecteur droit avec flèche 289">
            <a:extLst>
              <a:ext uri="{FF2B5EF4-FFF2-40B4-BE49-F238E27FC236}">
                <a16:creationId xmlns:a16="http://schemas.microsoft.com/office/drawing/2014/main" id="{0FD05B2A-1464-A5A9-2F6F-65F416899845}"/>
              </a:ext>
            </a:extLst>
          </p:cNvPr>
          <p:cNvCxnSpPr>
            <a:cxnSpLocks/>
          </p:cNvCxnSpPr>
          <p:nvPr/>
        </p:nvCxnSpPr>
        <p:spPr>
          <a:xfrm>
            <a:off x="2501556" y="6723223"/>
            <a:ext cx="4108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CCEF8B44-EE68-0533-CA9F-98FA0E5742BE}"/>
              </a:ext>
            </a:extLst>
          </p:cNvPr>
          <p:cNvSpPr/>
          <p:nvPr/>
        </p:nvSpPr>
        <p:spPr>
          <a:xfrm>
            <a:off x="3738125" y="2506151"/>
            <a:ext cx="3257147" cy="1119402"/>
          </a:xfrm>
          <a:prstGeom prst="rect">
            <a:avLst/>
          </a:prstGeom>
          <a:solidFill>
            <a:srgbClr val="00B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 dirty="0">
              <a:solidFill>
                <a:schemeClr val="tx1"/>
              </a:solidFill>
            </a:endParaRPr>
          </a:p>
        </p:txBody>
      </p:sp>
      <p:sp>
        <p:nvSpPr>
          <p:cNvPr id="127" name="Rectangle : coins arrondis 174">
            <a:extLst>
              <a:ext uri="{FF2B5EF4-FFF2-40B4-BE49-F238E27FC236}">
                <a16:creationId xmlns:a16="http://schemas.microsoft.com/office/drawing/2014/main" id="{0375DFF8-8AA7-F5B8-2EA1-064B35E93D07}"/>
              </a:ext>
            </a:extLst>
          </p:cNvPr>
          <p:cNvSpPr/>
          <p:nvPr/>
        </p:nvSpPr>
        <p:spPr>
          <a:xfrm>
            <a:off x="4452692" y="3259198"/>
            <a:ext cx="892343" cy="266602"/>
          </a:xfrm>
          <a:prstGeom prst="roundRect">
            <a:avLst/>
          </a:prstGeom>
          <a:solidFill>
            <a:srgbClr val="92D050"/>
          </a:solidFill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Producer confirmation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28" name="ZoneTexte 179">
            <a:extLst>
              <a:ext uri="{FF2B5EF4-FFF2-40B4-BE49-F238E27FC236}">
                <a16:creationId xmlns:a16="http://schemas.microsoft.com/office/drawing/2014/main" id="{03173BD7-B777-9A96-2413-B0B248A566E5}"/>
              </a:ext>
            </a:extLst>
          </p:cNvPr>
          <p:cNvSpPr txBox="1"/>
          <p:nvPr/>
        </p:nvSpPr>
        <p:spPr>
          <a:xfrm>
            <a:off x="820579" y="4690930"/>
            <a:ext cx="2016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Consumer  LSA</a:t>
            </a:r>
          </a:p>
        </p:txBody>
      </p:sp>
      <p:sp>
        <p:nvSpPr>
          <p:cNvPr id="129" name="ZoneTexte 170">
            <a:extLst>
              <a:ext uri="{FF2B5EF4-FFF2-40B4-BE49-F238E27FC236}">
                <a16:creationId xmlns:a16="http://schemas.microsoft.com/office/drawing/2014/main" id="{99294087-E933-2E6C-9AD3-045B087CF40F}"/>
              </a:ext>
            </a:extLst>
          </p:cNvPr>
          <p:cNvSpPr txBox="1"/>
          <p:nvPr/>
        </p:nvSpPr>
        <p:spPr>
          <a:xfrm>
            <a:off x="10105184" y="6281398"/>
            <a:ext cx="1668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Coordination  media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8BCEA9CD-CB58-D510-0248-AAE03E17AB28}"/>
              </a:ext>
            </a:extLst>
          </p:cNvPr>
          <p:cNvSpPr/>
          <p:nvPr/>
        </p:nvSpPr>
        <p:spPr>
          <a:xfrm>
            <a:off x="377900" y="2509439"/>
            <a:ext cx="2995028" cy="1119401"/>
          </a:xfrm>
          <a:prstGeom prst="rect">
            <a:avLst/>
          </a:prstGeom>
          <a:solidFill>
            <a:srgbClr val="85DF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9" b="1" dirty="0">
              <a:solidFill>
                <a:schemeClr val="tx1"/>
              </a:solidFill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A180AC93-4D1F-DBD9-7007-231CF9642EAD}"/>
              </a:ext>
            </a:extLst>
          </p:cNvPr>
          <p:cNvSpPr/>
          <p:nvPr/>
        </p:nvSpPr>
        <p:spPr>
          <a:xfrm>
            <a:off x="3469843" y="5285830"/>
            <a:ext cx="5535056" cy="1208347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0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6440DF32-0732-122A-983E-D55DB03E4C88}"/>
              </a:ext>
            </a:extLst>
          </p:cNvPr>
          <p:cNvSpPr/>
          <p:nvPr/>
        </p:nvSpPr>
        <p:spPr>
          <a:xfrm>
            <a:off x="6195314" y="5398675"/>
            <a:ext cx="1091929" cy="34023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71" dirty="0"/>
              <a:t>Spreading</a:t>
            </a:r>
          </a:p>
        </p:txBody>
      </p:sp>
      <p:pic>
        <p:nvPicPr>
          <p:cNvPr id="133" name="Image 200">
            <a:extLst>
              <a:ext uri="{FF2B5EF4-FFF2-40B4-BE49-F238E27FC236}">
                <a16:creationId xmlns:a16="http://schemas.microsoft.com/office/drawing/2014/main" id="{33998EE3-EEF7-619F-E879-FCD1AE3C5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785" y="5465288"/>
            <a:ext cx="214195" cy="198733"/>
          </a:xfrm>
          <a:prstGeom prst="rect">
            <a:avLst/>
          </a:prstGeom>
        </p:spPr>
      </p:pic>
      <p:sp>
        <p:nvSpPr>
          <p:cNvPr id="134" name="Rectangle : coins arrondis 93">
            <a:extLst>
              <a:ext uri="{FF2B5EF4-FFF2-40B4-BE49-F238E27FC236}">
                <a16:creationId xmlns:a16="http://schemas.microsoft.com/office/drawing/2014/main" id="{749F1C7E-279C-C14F-4374-99DD7D52CF50}"/>
              </a:ext>
            </a:extLst>
          </p:cNvPr>
          <p:cNvSpPr/>
          <p:nvPr/>
        </p:nvSpPr>
        <p:spPr>
          <a:xfrm>
            <a:off x="6353874" y="4428675"/>
            <a:ext cx="258564" cy="257032"/>
          </a:xfrm>
          <a:prstGeom prst="roundRect">
            <a:avLst>
              <a:gd name="adj" fmla="val 15115"/>
            </a:avLst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96" dirty="0">
              <a:solidFill>
                <a:schemeClr val="tx1"/>
              </a:solidFill>
            </a:endParaRPr>
          </a:p>
        </p:txBody>
      </p:sp>
      <p:pic>
        <p:nvPicPr>
          <p:cNvPr id="135" name="Picture 134">
            <a:extLst>
              <a:ext uri="{FF2B5EF4-FFF2-40B4-BE49-F238E27FC236}">
                <a16:creationId xmlns:a16="http://schemas.microsoft.com/office/drawing/2014/main" id="{A05912D1-BFE1-8CE1-F1E7-B4EA282C0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2536" y="1294308"/>
            <a:ext cx="518825" cy="540000"/>
          </a:xfrm>
          <a:prstGeom prst="rect">
            <a:avLst/>
          </a:prstGeom>
        </p:spPr>
      </p:pic>
      <p:cxnSp>
        <p:nvCxnSpPr>
          <p:cNvPr id="136" name="Connecteur droit avec flèche 88">
            <a:extLst>
              <a:ext uri="{FF2B5EF4-FFF2-40B4-BE49-F238E27FC236}">
                <a16:creationId xmlns:a16="http://schemas.microsoft.com/office/drawing/2014/main" id="{BCA19CE4-BB91-7A19-B9BD-15D568ACE5B9}"/>
              </a:ext>
            </a:extLst>
          </p:cNvPr>
          <p:cNvCxnSpPr>
            <a:cxnSpLocks/>
            <a:stCxn id="145" idx="0"/>
          </p:cNvCxnSpPr>
          <p:nvPr/>
        </p:nvCxnSpPr>
        <p:spPr>
          <a:xfrm flipV="1">
            <a:off x="6193296" y="3550161"/>
            <a:ext cx="7837" cy="878514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avec flèche 88">
            <a:extLst>
              <a:ext uri="{FF2B5EF4-FFF2-40B4-BE49-F238E27FC236}">
                <a16:creationId xmlns:a16="http://schemas.microsoft.com/office/drawing/2014/main" id="{9E2BBE65-1DFC-584F-4D66-14E43D43789A}"/>
              </a:ext>
            </a:extLst>
          </p:cNvPr>
          <p:cNvCxnSpPr>
            <a:cxnSpLocks/>
            <a:endCxn id="143" idx="0"/>
          </p:cNvCxnSpPr>
          <p:nvPr/>
        </p:nvCxnSpPr>
        <p:spPr>
          <a:xfrm>
            <a:off x="853487" y="3409854"/>
            <a:ext cx="0" cy="1018823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avec flèche 88">
            <a:extLst>
              <a:ext uri="{FF2B5EF4-FFF2-40B4-BE49-F238E27FC236}">
                <a16:creationId xmlns:a16="http://schemas.microsoft.com/office/drawing/2014/main" id="{CEFD8447-1B8C-09F9-A56C-159A0F70006F}"/>
              </a:ext>
            </a:extLst>
          </p:cNvPr>
          <p:cNvCxnSpPr>
            <a:cxnSpLocks/>
          </p:cNvCxnSpPr>
          <p:nvPr/>
        </p:nvCxnSpPr>
        <p:spPr>
          <a:xfrm flipH="1" flipV="1">
            <a:off x="6474972" y="3531860"/>
            <a:ext cx="8184" cy="873995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avec flèche 88">
            <a:extLst>
              <a:ext uri="{FF2B5EF4-FFF2-40B4-BE49-F238E27FC236}">
                <a16:creationId xmlns:a16="http://schemas.microsoft.com/office/drawing/2014/main" id="{92DD63FA-FE02-BFB9-DD24-823DF9DCAD42}"/>
              </a:ext>
            </a:extLst>
          </p:cNvPr>
          <p:cNvCxnSpPr>
            <a:cxnSpLocks/>
          </p:cNvCxnSpPr>
          <p:nvPr/>
        </p:nvCxnSpPr>
        <p:spPr>
          <a:xfrm>
            <a:off x="1632484" y="3364353"/>
            <a:ext cx="822" cy="1048601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avec flèche 88">
            <a:extLst>
              <a:ext uri="{FF2B5EF4-FFF2-40B4-BE49-F238E27FC236}">
                <a16:creationId xmlns:a16="http://schemas.microsoft.com/office/drawing/2014/main" id="{ECA5AF65-3D95-A884-12EE-06E421573590}"/>
              </a:ext>
            </a:extLst>
          </p:cNvPr>
          <p:cNvCxnSpPr>
            <a:cxnSpLocks/>
            <a:stCxn id="127" idx="2"/>
            <a:endCxn id="162" idx="0"/>
          </p:cNvCxnSpPr>
          <p:nvPr/>
        </p:nvCxnSpPr>
        <p:spPr>
          <a:xfrm>
            <a:off x="4898864" y="3525800"/>
            <a:ext cx="46776" cy="902877"/>
          </a:xfrm>
          <a:prstGeom prst="straightConnector1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 : coins arrondis 94">
            <a:extLst>
              <a:ext uri="{FF2B5EF4-FFF2-40B4-BE49-F238E27FC236}">
                <a16:creationId xmlns:a16="http://schemas.microsoft.com/office/drawing/2014/main" id="{1921A4A8-7921-5981-883F-FBEF54EF6DC8}"/>
              </a:ext>
            </a:extLst>
          </p:cNvPr>
          <p:cNvSpPr/>
          <p:nvPr/>
        </p:nvSpPr>
        <p:spPr>
          <a:xfrm>
            <a:off x="485319" y="3259950"/>
            <a:ext cx="739687" cy="266400"/>
          </a:xfrm>
          <a:prstGeom prst="roundRect">
            <a:avLst/>
          </a:prstGeom>
          <a:solidFill>
            <a:srgbClr val="00B0F0"/>
          </a:solidFill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Request in energy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2" name="Rectangle : coins arrondis 93">
            <a:extLst>
              <a:ext uri="{FF2B5EF4-FFF2-40B4-BE49-F238E27FC236}">
                <a16:creationId xmlns:a16="http://schemas.microsoft.com/office/drawing/2014/main" id="{53083C3B-F427-5A41-0C67-6203326FFD91}"/>
              </a:ext>
            </a:extLst>
          </p:cNvPr>
          <p:cNvSpPr/>
          <p:nvPr/>
        </p:nvSpPr>
        <p:spPr>
          <a:xfrm>
            <a:off x="1247274" y="3259952"/>
            <a:ext cx="737253" cy="266603"/>
          </a:xfrm>
          <a:prstGeom prst="roundRect">
            <a:avLst>
              <a:gd name="adj" fmla="val 15115"/>
            </a:avLst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Up-to-date contract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3" name="Rectangle : coins arrondis 94">
            <a:extLst>
              <a:ext uri="{FF2B5EF4-FFF2-40B4-BE49-F238E27FC236}">
                <a16:creationId xmlns:a16="http://schemas.microsoft.com/office/drawing/2014/main" id="{C6671595-B4AD-D7AD-570B-F184F126956B}"/>
              </a:ext>
            </a:extLst>
          </p:cNvPr>
          <p:cNvSpPr/>
          <p:nvPr/>
        </p:nvSpPr>
        <p:spPr>
          <a:xfrm>
            <a:off x="716675" y="4428677"/>
            <a:ext cx="273624" cy="243619"/>
          </a:xfrm>
          <a:prstGeom prst="roundRect">
            <a:avLst/>
          </a:prstGeom>
          <a:solidFill>
            <a:srgbClr val="00B0F0"/>
          </a:solidFill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33" dirty="0">
              <a:solidFill>
                <a:schemeClr val="tx1"/>
              </a:solidFill>
            </a:endParaRPr>
          </a:p>
        </p:txBody>
      </p:sp>
      <p:sp>
        <p:nvSpPr>
          <p:cNvPr id="144" name="Rectangle : coins arrondis 93">
            <a:extLst>
              <a:ext uri="{FF2B5EF4-FFF2-40B4-BE49-F238E27FC236}">
                <a16:creationId xmlns:a16="http://schemas.microsoft.com/office/drawing/2014/main" id="{ECB04992-296F-86A3-0077-E902D006EFD5}"/>
              </a:ext>
            </a:extLst>
          </p:cNvPr>
          <p:cNvSpPr/>
          <p:nvPr/>
        </p:nvSpPr>
        <p:spPr>
          <a:xfrm>
            <a:off x="1525117" y="4428677"/>
            <a:ext cx="243955" cy="247583"/>
          </a:xfrm>
          <a:prstGeom prst="roundRect">
            <a:avLst>
              <a:gd name="adj" fmla="val 15115"/>
            </a:avLst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96" dirty="0">
              <a:solidFill>
                <a:schemeClr val="tx1"/>
              </a:solidFill>
            </a:endParaRPr>
          </a:p>
        </p:txBody>
      </p:sp>
      <p:sp>
        <p:nvSpPr>
          <p:cNvPr id="145" name="Rectangle : coins arrondis 94">
            <a:extLst>
              <a:ext uri="{FF2B5EF4-FFF2-40B4-BE49-F238E27FC236}">
                <a16:creationId xmlns:a16="http://schemas.microsoft.com/office/drawing/2014/main" id="{064CBE0F-170E-C9DC-5B8C-733A86F0B8DA}"/>
              </a:ext>
            </a:extLst>
          </p:cNvPr>
          <p:cNvSpPr/>
          <p:nvPr/>
        </p:nvSpPr>
        <p:spPr>
          <a:xfrm>
            <a:off x="6061066" y="4428677"/>
            <a:ext cx="264456" cy="258033"/>
          </a:xfrm>
          <a:prstGeom prst="roundRect">
            <a:avLst/>
          </a:prstGeom>
          <a:solidFill>
            <a:srgbClr val="00B0F0"/>
          </a:solidFill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33" dirty="0">
              <a:solidFill>
                <a:schemeClr val="tx1"/>
              </a:solidFill>
            </a:endParaRPr>
          </a:p>
        </p:txBody>
      </p:sp>
      <p:sp>
        <p:nvSpPr>
          <p:cNvPr id="146" name="Rectangle : coins arrondis 95">
            <a:extLst>
              <a:ext uri="{FF2B5EF4-FFF2-40B4-BE49-F238E27FC236}">
                <a16:creationId xmlns:a16="http://schemas.microsoft.com/office/drawing/2014/main" id="{41A70F10-851D-005C-4EC8-690F52F47C60}"/>
              </a:ext>
            </a:extLst>
          </p:cNvPr>
          <p:cNvSpPr/>
          <p:nvPr/>
        </p:nvSpPr>
        <p:spPr>
          <a:xfrm>
            <a:off x="3975223" y="4428677"/>
            <a:ext cx="262970" cy="25797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33" dirty="0">
              <a:solidFill>
                <a:schemeClr val="tx1"/>
              </a:solidFill>
            </a:endParaRPr>
          </a:p>
        </p:txBody>
      </p:sp>
      <p:cxnSp>
        <p:nvCxnSpPr>
          <p:cNvPr id="147" name="Connecteur droit avec flèche 88">
            <a:extLst>
              <a:ext uri="{FF2B5EF4-FFF2-40B4-BE49-F238E27FC236}">
                <a16:creationId xmlns:a16="http://schemas.microsoft.com/office/drawing/2014/main" id="{847B54D9-AA5B-8258-777C-8EBC225D7806}"/>
              </a:ext>
            </a:extLst>
          </p:cNvPr>
          <p:cNvCxnSpPr>
            <a:cxnSpLocks/>
            <a:stCxn id="148" idx="2"/>
            <a:endCxn id="146" idx="0"/>
          </p:cNvCxnSpPr>
          <p:nvPr/>
        </p:nvCxnSpPr>
        <p:spPr>
          <a:xfrm flipH="1">
            <a:off x="4106708" y="3525800"/>
            <a:ext cx="12894" cy="902877"/>
          </a:xfrm>
          <a:prstGeom prst="straightConnector1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 : coins arrondis 95">
            <a:extLst>
              <a:ext uri="{FF2B5EF4-FFF2-40B4-BE49-F238E27FC236}">
                <a16:creationId xmlns:a16="http://schemas.microsoft.com/office/drawing/2014/main" id="{86DFC2F7-7202-FC61-12CB-5B00FB34457A}"/>
              </a:ext>
            </a:extLst>
          </p:cNvPr>
          <p:cNvSpPr/>
          <p:nvPr/>
        </p:nvSpPr>
        <p:spPr>
          <a:xfrm>
            <a:off x="3799889" y="3259198"/>
            <a:ext cx="639425" cy="26660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Energy offer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9" name="Rectangle : coins arrondis 182">
            <a:extLst>
              <a:ext uri="{FF2B5EF4-FFF2-40B4-BE49-F238E27FC236}">
                <a16:creationId xmlns:a16="http://schemas.microsoft.com/office/drawing/2014/main" id="{E3ADC77E-82AE-6480-06F9-4481A67757E4}"/>
              </a:ext>
            </a:extLst>
          </p:cNvPr>
          <p:cNvSpPr/>
          <p:nvPr/>
        </p:nvSpPr>
        <p:spPr>
          <a:xfrm>
            <a:off x="1988991" y="3260555"/>
            <a:ext cx="509257" cy="26660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Event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50" name="ZoneTexte 179">
            <a:extLst>
              <a:ext uri="{FF2B5EF4-FFF2-40B4-BE49-F238E27FC236}">
                <a16:creationId xmlns:a16="http://schemas.microsoft.com/office/drawing/2014/main" id="{0580C33C-D0B3-803F-F3A5-9F147A426E53}"/>
              </a:ext>
            </a:extLst>
          </p:cNvPr>
          <p:cNvSpPr txBox="1"/>
          <p:nvPr/>
        </p:nvSpPr>
        <p:spPr>
          <a:xfrm>
            <a:off x="545210" y="2508488"/>
            <a:ext cx="2452270" cy="293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/>
              <a:t>Consumer digital twin</a:t>
            </a:r>
          </a:p>
        </p:txBody>
      </p:sp>
      <p:sp>
        <p:nvSpPr>
          <p:cNvPr id="151" name="ZoneTexte 179">
            <a:extLst>
              <a:ext uri="{FF2B5EF4-FFF2-40B4-BE49-F238E27FC236}">
                <a16:creationId xmlns:a16="http://schemas.microsoft.com/office/drawing/2014/main" id="{10AF5972-88AC-9531-86B2-4F3E9F363E0F}"/>
              </a:ext>
            </a:extLst>
          </p:cNvPr>
          <p:cNvSpPr txBox="1"/>
          <p:nvPr/>
        </p:nvSpPr>
        <p:spPr>
          <a:xfrm>
            <a:off x="3946467" y="2513478"/>
            <a:ext cx="24522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/>
              <a:t>Producer digital twin</a:t>
            </a:r>
          </a:p>
        </p:txBody>
      </p:sp>
      <p:sp>
        <p:nvSpPr>
          <p:cNvPr id="152" name="Rectangle : coins arrondis 79">
            <a:extLst>
              <a:ext uri="{FF2B5EF4-FFF2-40B4-BE49-F238E27FC236}">
                <a16:creationId xmlns:a16="http://schemas.microsoft.com/office/drawing/2014/main" id="{C1922835-B7ED-5439-EABC-9B901F2594C5}"/>
              </a:ext>
            </a:extLst>
          </p:cNvPr>
          <p:cNvSpPr/>
          <p:nvPr/>
        </p:nvSpPr>
        <p:spPr>
          <a:xfrm>
            <a:off x="2793064" y="4428675"/>
            <a:ext cx="227533" cy="253904"/>
          </a:xfrm>
          <a:prstGeom prst="roundRect">
            <a:avLst/>
          </a:prstGeom>
          <a:solidFill>
            <a:srgbClr val="92D050"/>
          </a:solidFill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33" dirty="0">
              <a:solidFill>
                <a:schemeClr val="tx1"/>
              </a:solidFill>
            </a:endParaRPr>
          </a:p>
        </p:txBody>
      </p:sp>
      <p:sp>
        <p:nvSpPr>
          <p:cNvPr id="153" name="Rectangle : coins arrondis 95">
            <a:extLst>
              <a:ext uri="{FF2B5EF4-FFF2-40B4-BE49-F238E27FC236}">
                <a16:creationId xmlns:a16="http://schemas.microsoft.com/office/drawing/2014/main" id="{2A5E5318-C69A-9BBE-70A1-3107A2B84255}"/>
              </a:ext>
            </a:extLst>
          </p:cNvPr>
          <p:cNvSpPr/>
          <p:nvPr/>
        </p:nvSpPr>
        <p:spPr>
          <a:xfrm>
            <a:off x="2522123" y="4428675"/>
            <a:ext cx="235514" cy="25274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33" dirty="0">
              <a:solidFill>
                <a:schemeClr val="tx1"/>
              </a:solidFill>
            </a:endParaRPr>
          </a:p>
        </p:txBody>
      </p:sp>
      <p:cxnSp>
        <p:nvCxnSpPr>
          <p:cNvPr id="154" name="Connecteur droit avec flèche 88">
            <a:extLst>
              <a:ext uri="{FF2B5EF4-FFF2-40B4-BE49-F238E27FC236}">
                <a16:creationId xmlns:a16="http://schemas.microsoft.com/office/drawing/2014/main" id="{81DD9118-C497-708A-7534-884A7E09A06B}"/>
              </a:ext>
            </a:extLst>
          </p:cNvPr>
          <p:cNvCxnSpPr>
            <a:cxnSpLocks/>
            <a:stCxn id="153" idx="0"/>
          </p:cNvCxnSpPr>
          <p:nvPr/>
        </p:nvCxnSpPr>
        <p:spPr>
          <a:xfrm flipV="1">
            <a:off x="2639882" y="3536378"/>
            <a:ext cx="11875" cy="892299"/>
          </a:xfrm>
          <a:prstGeom prst="straightConnector1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avec flèche 88">
            <a:extLst>
              <a:ext uri="{FF2B5EF4-FFF2-40B4-BE49-F238E27FC236}">
                <a16:creationId xmlns:a16="http://schemas.microsoft.com/office/drawing/2014/main" id="{33F370C0-3F2C-FC34-D525-812C5C5BB85A}"/>
              </a:ext>
            </a:extLst>
          </p:cNvPr>
          <p:cNvCxnSpPr>
            <a:cxnSpLocks/>
            <a:stCxn id="152" idx="0"/>
            <a:endCxn id="157" idx="2"/>
          </p:cNvCxnSpPr>
          <p:nvPr/>
        </p:nvCxnSpPr>
        <p:spPr>
          <a:xfrm flipV="1">
            <a:off x="2906831" y="3526350"/>
            <a:ext cx="12692" cy="902325"/>
          </a:xfrm>
          <a:prstGeom prst="straightConnector1">
            <a:avLst/>
          </a:prstGeom>
          <a:ln w="254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88">
            <a:extLst>
              <a:ext uri="{FF2B5EF4-FFF2-40B4-BE49-F238E27FC236}">
                <a16:creationId xmlns:a16="http://schemas.microsoft.com/office/drawing/2014/main" id="{72A57146-7175-D2F7-8348-65C4575DAB9E}"/>
              </a:ext>
            </a:extLst>
          </p:cNvPr>
          <p:cNvCxnSpPr>
            <a:cxnSpLocks/>
            <a:stCxn id="149" idx="2"/>
          </p:cNvCxnSpPr>
          <p:nvPr/>
        </p:nvCxnSpPr>
        <p:spPr>
          <a:xfrm>
            <a:off x="2243620" y="3527157"/>
            <a:ext cx="20501" cy="885797"/>
          </a:xfrm>
          <a:prstGeom prst="straightConnector1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 : coins arrondis 79">
            <a:extLst>
              <a:ext uri="{FF2B5EF4-FFF2-40B4-BE49-F238E27FC236}">
                <a16:creationId xmlns:a16="http://schemas.microsoft.com/office/drawing/2014/main" id="{6518A11A-1598-95FC-BA22-4E0310D0631C}"/>
              </a:ext>
            </a:extLst>
          </p:cNvPr>
          <p:cNvSpPr/>
          <p:nvPr/>
        </p:nvSpPr>
        <p:spPr>
          <a:xfrm>
            <a:off x="2805756" y="3259950"/>
            <a:ext cx="227533" cy="266400"/>
          </a:xfrm>
          <a:prstGeom prst="roundRect">
            <a:avLst/>
          </a:prstGeom>
          <a:solidFill>
            <a:srgbClr val="92D050"/>
          </a:solidFill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58" name="Rectangle : coins arrondis 95">
            <a:extLst>
              <a:ext uri="{FF2B5EF4-FFF2-40B4-BE49-F238E27FC236}">
                <a16:creationId xmlns:a16="http://schemas.microsoft.com/office/drawing/2014/main" id="{4D3728B3-9FA3-41F6-341C-77FC3F82A55C}"/>
              </a:ext>
            </a:extLst>
          </p:cNvPr>
          <p:cNvSpPr/>
          <p:nvPr/>
        </p:nvSpPr>
        <p:spPr>
          <a:xfrm>
            <a:off x="2542093" y="3259950"/>
            <a:ext cx="235514" cy="26660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59" name="Rectangle : coins arrondis 182">
            <a:extLst>
              <a:ext uri="{FF2B5EF4-FFF2-40B4-BE49-F238E27FC236}">
                <a16:creationId xmlns:a16="http://schemas.microsoft.com/office/drawing/2014/main" id="{6C695A7D-7EB4-672D-82E3-C230AE9D4EA0}"/>
              </a:ext>
            </a:extLst>
          </p:cNvPr>
          <p:cNvSpPr/>
          <p:nvPr/>
        </p:nvSpPr>
        <p:spPr>
          <a:xfrm>
            <a:off x="5374407" y="3258946"/>
            <a:ext cx="500644" cy="26660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Event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60" name="Connecteur droit avec flèche 88">
            <a:extLst>
              <a:ext uri="{FF2B5EF4-FFF2-40B4-BE49-F238E27FC236}">
                <a16:creationId xmlns:a16="http://schemas.microsoft.com/office/drawing/2014/main" id="{56508EA2-F9EB-0B5E-3C0C-BA4B88D05628}"/>
              </a:ext>
            </a:extLst>
          </p:cNvPr>
          <p:cNvCxnSpPr>
            <a:cxnSpLocks/>
            <a:stCxn id="159" idx="2"/>
            <a:endCxn id="161" idx="0"/>
          </p:cNvCxnSpPr>
          <p:nvPr/>
        </p:nvCxnSpPr>
        <p:spPr>
          <a:xfrm>
            <a:off x="5624729" y="3525548"/>
            <a:ext cx="19070" cy="903127"/>
          </a:xfrm>
          <a:prstGeom prst="straightConnector1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 : coins arrondis 182">
            <a:extLst>
              <a:ext uri="{FF2B5EF4-FFF2-40B4-BE49-F238E27FC236}">
                <a16:creationId xmlns:a16="http://schemas.microsoft.com/office/drawing/2014/main" id="{636E1048-F02A-3225-6B30-D04DDAEAFE35}"/>
              </a:ext>
            </a:extLst>
          </p:cNvPr>
          <p:cNvSpPr/>
          <p:nvPr/>
        </p:nvSpPr>
        <p:spPr>
          <a:xfrm>
            <a:off x="5522918" y="4428675"/>
            <a:ext cx="241761" cy="25471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33" dirty="0">
              <a:solidFill>
                <a:schemeClr val="tx1"/>
              </a:solidFill>
            </a:endParaRPr>
          </a:p>
        </p:txBody>
      </p:sp>
      <p:sp>
        <p:nvSpPr>
          <p:cNvPr id="162" name="Rectangle : coins arrondis 79">
            <a:extLst>
              <a:ext uri="{FF2B5EF4-FFF2-40B4-BE49-F238E27FC236}">
                <a16:creationId xmlns:a16="http://schemas.microsoft.com/office/drawing/2014/main" id="{22EE9CF6-FD44-2FA8-76C5-72A7FEA47AB0}"/>
              </a:ext>
            </a:extLst>
          </p:cNvPr>
          <p:cNvSpPr/>
          <p:nvPr/>
        </p:nvSpPr>
        <p:spPr>
          <a:xfrm>
            <a:off x="4831674" y="4428677"/>
            <a:ext cx="227931" cy="249083"/>
          </a:xfrm>
          <a:prstGeom prst="roundRect">
            <a:avLst/>
          </a:prstGeom>
          <a:solidFill>
            <a:srgbClr val="92D050"/>
          </a:solidFill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33" dirty="0">
              <a:solidFill>
                <a:schemeClr val="tx1"/>
              </a:solidFill>
            </a:endParaRPr>
          </a:p>
        </p:txBody>
      </p:sp>
      <p:sp>
        <p:nvSpPr>
          <p:cNvPr id="163" name="Rectangle : coins arrondis 93">
            <a:extLst>
              <a:ext uri="{FF2B5EF4-FFF2-40B4-BE49-F238E27FC236}">
                <a16:creationId xmlns:a16="http://schemas.microsoft.com/office/drawing/2014/main" id="{B1B3BAE6-41D3-2718-9D47-96FCD5669680}"/>
              </a:ext>
            </a:extLst>
          </p:cNvPr>
          <p:cNvSpPr/>
          <p:nvPr/>
        </p:nvSpPr>
        <p:spPr>
          <a:xfrm>
            <a:off x="6337582" y="3259952"/>
            <a:ext cx="274785" cy="267783"/>
          </a:xfrm>
          <a:prstGeom prst="roundRect">
            <a:avLst>
              <a:gd name="adj" fmla="val 15115"/>
            </a:avLst>
          </a:prstGeom>
          <a:solidFill>
            <a:schemeClr val="accent1">
              <a:lumMod val="60000"/>
              <a:lumOff val="40000"/>
            </a:schemeClr>
          </a:solidFill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4" name="Rectangle : coins arrondis 94">
            <a:extLst>
              <a:ext uri="{FF2B5EF4-FFF2-40B4-BE49-F238E27FC236}">
                <a16:creationId xmlns:a16="http://schemas.microsoft.com/office/drawing/2014/main" id="{E1EC55DE-1B88-F2DC-CF2D-D75CF52E319F}"/>
              </a:ext>
            </a:extLst>
          </p:cNvPr>
          <p:cNvSpPr/>
          <p:nvPr/>
        </p:nvSpPr>
        <p:spPr>
          <a:xfrm>
            <a:off x="6035621" y="3259950"/>
            <a:ext cx="279693" cy="266400"/>
          </a:xfrm>
          <a:prstGeom prst="roundRect">
            <a:avLst/>
          </a:prstGeom>
          <a:solidFill>
            <a:srgbClr val="00B0F0"/>
          </a:solidFill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F7095AE-8EEB-FF0A-BE26-9E9BED772E62}"/>
              </a:ext>
            </a:extLst>
          </p:cNvPr>
          <p:cNvSpPr/>
          <p:nvPr/>
        </p:nvSpPr>
        <p:spPr>
          <a:xfrm>
            <a:off x="7340120" y="2509436"/>
            <a:ext cx="2004447" cy="11194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 dirty="0">
              <a:solidFill>
                <a:schemeClr val="tx1"/>
              </a:solidFill>
            </a:endParaRPr>
          </a:p>
        </p:txBody>
      </p:sp>
      <p:sp>
        <p:nvSpPr>
          <p:cNvPr id="166" name="ZoneTexte 179">
            <a:extLst>
              <a:ext uri="{FF2B5EF4-FFF2-40B4-BE49-F238E27FC236}">
                <a16:creationId xmlns:a16="http://schemas.microsoft.com/office/drawing/2014/main" id="{D4E21AE1-D5A5-9219-E538-ACF190613DBB}"/>
              </a:ext>
            </a:extLst>
          </p:cNvPr>
          <p:cNvSpPr txBox="1"/>
          <p:nvPr/>
        </p:nvSpPr>
        <p:spPr>
          <a:xfrm>
            <a:off x="7326742" y="2520327"/>
            <a:ext cx="1266884" cy="50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/>
              <a:t>Learning  digital twin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EA3CE64C-7684-3C42-4DAE-D3DEC9F44D3F}"/>
              </a:ext>
            </a:extLst>
          </p:cNvPr>
          <p:cNvSpPr/>
          <p:nvPr/>
        </p:nvSpPr>
        <p:spPr>
          <a:xfrm>
            <a:off x="9990273" y="4233869"/>
            <a:ext cx="1761125" cy="684320"/>
          </a:xfrm>
          <a:prstGeom prst="rect">
            <a:avLst/>
          </a:prstGeom>
          <a:solidFill>
            <a:srgbClr val="FF9F9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 dirty="0">
              <a:solidFill>
                <a:schemeClr val="tx1"/>
              </a:solidFill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E52B26A2-AFCB-CC78-6E77-94C8EB202DD5}"/>
              </a:ext>
            </a:extLst>
          </p:cNvPr>
          <p:cNvSpPr/>
          <p:nvPr/>
        </p:nvSpPr>
        <p:spPr>
          <a:xfrm>
            <a:off x="9990272" y="2509437"/>
            <a:ext cx="1761125" cy="1120689"/>
          </a:xfrm>
          <a:prstGeom prst="rect">
            <a:avLst/>
          </a:prstGeom>
          <a:solidFill>
            <a:srgbClr val="FF9F9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 dirty="0">
              <a:solidFill>
                <a:schemeClr val="tx1"/>
              </a:solidFill>
            </a:endParaRPr>
          </a:p>
        </p:txBody>
      </p:sp>
      <p:sp>
        <p:nvSpPr>
          <p:cNvPr id="169" name="ZoneTexte 179">
            <a:extLst>
              <a:ext uri="{FF2B5EF4-FFF2-40B4-BE49-F238E27FC236}">
                <a16:creationId xmlns:a16="http://schemas.microsoft.com/office/drawing/2014/main" id="{21D032C2-B766-5499-4FA5-57226A71A78D}"/>
              </a:ext>
            </a:extLst>
          </p:cNvPr>
          <p:cNvSpPr txBox="1"/>
          <p:nvPr/>
        </p:nvSpPr>
        <p:spPr>
          <a:xfrm>
            <a:off x="9960900" y="2518722"/>
            <a:ext cx="1132433" cy="50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/>
              <a:t>Regulator </a:t>
            </a:r>
          </a:p>
          <a:p>
            <a:pPr algn="ctr"/>
            <a:r>
              <a:rPr lang="en-US" sz="1300" b="1" dirty="0"/>
              <a:t> digital twin</a:t>
            </a:r>
          </a:p>
        </p:txBody>
      </p:sp>
      <p:sp>
        <p:nvSpPr>
          <p:cNvPr id="170" name="Rectangle : coins arrondis 65">
            <a:extLst>
              <a:ext uri="{FF2B5EF4-FFF2-40B4-BE49-F238E27FC236}">
                <a16:creationId xmlns:a16="http://schemas.microsoft.com/office/drawing/2014/main" id="{771CCB27-BAB9-B15D-CA35-13B858D0CD07}"/>
              </a:ext>
            </a:extLst>
          </p:cNvPr>
          <p:cNvSpPr/>
          <p:nvPr/>
        </p:nvSpPr>
        <p:spPr>
          <a:xfrm>
            <a:off x="10141744" y="3260436"/>
            <a:ext cx="818326" cy="266400"/>
          </a:xfrm>
          <a:prstGeom prst="roundRect">
            <a:avLst/>
          </a:prstGeom>
          <a:solidFill>
            <a:srgbClr val="FF3F3F"/>
          </a:solidFill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Interruption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1" name="ZoneTexte 117">
            <a:extLst>
              <a:ext uri="{FF2B5EF4-FFF2-40B4-BE49-F238E27FC236}">
                <a16:creationId xmlns:a16="http://schemas.microsoft.com/office/drawing/2014/main" id="{8D4ECF1F-BB97-97E5-D667-0DCDE9992755}"/>
              </a:ext>
            </a:extLst>
          </p:cNvPr>
          <p:cNvSpPr txBox="1"/>
          <p:nvPr/>
        </p:nvSpPr>
        <p:spPr>
          <a:xfrm>
            <a:off x="4487271" y="4682629"/>
            <a:ext cx="1780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Producer  LSA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C94BADBB-0A8F-BC0A-0099-536795C08E8B}"/>
              </a:ext>
            </a:extLst>
          </p:cNvPr>
          <p:cNvSpPr/>
          <p:nvPr/>
        </p:nvSpPr>
        <p:spPr>
          <a:xfrm>
            <a:off x="7352052" y="4227967"/>
            <a:ext cx="1990365" cy="6987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 dirty="0">
              <a:solidFill>
                <a:schemeClr val="tx1"/>
              </a:solidFill>
            </a:endParaRPr>
          </a:p>
        </p:txBody>
      </p:sp>
      <p:sp>
        <p:nvSpPr>
          <p:cNvPr id="173" name="Rectangle : coins arrondis 182">
            <a:extLst>
              <a:ext uri="{FF2B5EF4-FFF2-40B4-BE49-F238E27FC236}">
                <a16:creationId xmlns:a16="http://schemas.microsoft.com/office/drawing/2014/main" id="{969B8C4B-02FA-10C2-5091-F253261782A4}"/>
              </a:ext>
            </a:extLst>
          </p:cNvPr>
          <p:cNvSpPr/>
          <p:nvPr/>
        </p:nvSpPr>
        <p:spPr>
          <a:xfrm>
            <a:off x="8931524" y="4428675"/>
            <a:ext cx="251768" cy="25183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33" dirty="0">
              <a:solidFill>
                <a:schemeClr val="tx1"/>
              </a:solidFill>
            </a:endParaRPr>
          </a:p>
        </p:txBody>
      </p:sp>
      <p:cxnSp>
        <p:nvCxnSpPr>
          <p:cNvPr id="174" name="Connecteur droit avec flèche 88">
            <a:extLst>
              <a:ext uri="{FF2B5EF4-FFF2-40B4-BE49-F238E27FC236}">
                <a16:creationId xmlns:a16="http://schemas.microsoft.com/office/drawing/2014/main" id="{9E437248-628F-B3DE-70FD-9BBD98FAB741}"/>
              </a:ext>
            </a:extLst>
          </p:cNvPr>
          <p:cNvCxnSpPr>
            <a:cxnSpLocks/>
          </p:cNvCxnSpPr>
          <p:nvPr/>
        </p:nvCxnSpPr>
        <p:spPr>
          <a:xfrm flipH="1" flipV="1">
            <a:off x="9030589" y="3534911"/>
            <a:ext cx="7631" cy="869029"/>
          </a:xfrm>
          <a:prstGeom prst="straightConnector1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ctangle : coins arrondis 182">
            <a:extLst>
              <a:ext uri="{FF2B5EF4-FFF2-40B4-BE49-F238E27FC236}">
                <a16:creationId xmlns:a16="http://schemas.microsoft.com/office/drawing/2014/main" id="{D0136882-E614-4784-83D9-7E505F05373F}"/>
              </a:ext>
            </a:extLst>
          </p:cNvPr>
          <p:cNvSpPr/>
          <p:nvPr/>
        </p:nvSpPr>
        <p:spPr>
          <a:xfrm>
            <a:off x="8897387" y="3259950"/>
            <a:ext cx="266400" cy="2664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6" name="Rectangle : coins arrondis 95">
            <a:extLst>
              <a:ext uri="{FF2B5EF4-FFF2-40B4-BE49-F238E27FC236}">
                <a16:creationId xmlns:a16="http://schemas.microsoft.com/office/drawing/2014/main" id="{3F96A6B2-BFEE-37F9-4426-5510359A1E41}"/>
              </a:ext>
            </a:extLst>
          </p:cNvPr>
          <p:cNvSpPr/>
          <p:nvPr/>
        </p:nvSpPr>
        <p:spPr>
          <a:xfrm>
            <a:off x="7891716" y="4428675"/>
            <a:ext cx="239546" cy="255576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33" dirty="0">
              <a:solidFill>
                <a:schemeClr val="tx1"/>
              </a:solidFill>
            </a:endParaRPr>
          </a:p>
        </p:txBody>
      </p:sp>
      <p:cxnSp>
        <p:nvCxnSpPr>
          <p:cNvPr id="177" name="Connecteur droit avec flèche 88">
            <a:extLst>
              <a:ext uri="{FF2B5EF4-FFF2-40B4-BE49-F238E27FC236}">
                <a16:creationId xmlns:a16="http://schemas.microsoft.com/office/drawing/2014/main" id="{4498884C-4147-5A15-DA77-76D3F3E71C2A}"/>
              </a:ext>
            </a:extLst>
          </p:cNvPr>
          <p:cNvCxnSpPr>
            <a:cxnSpLocks/>
          </p:cNvCxnSpPr>
          <p:nvPr/>
        </p:nvCxnSpPr>
        <p:spPr>
          <a:xfrm flipH="1">
            <a:off x="8015106" y="3396509"/>
            <a:ext cx="20045" cy="1005699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Connecteur droit avec flèche 88">
            <a:extLst>
              <a:ext uri="{FF2B5EF4-FFF2-40B4-BE49-F238E27FC236}">
                <a16:creationId xmlns:a16="http://schemas.microsoft.com/office/drawing/2014/main" id="{B0A36672-CD6B-1106-144F-5CCB41C6F9AC}"/>
              </a:ext>
            </a:extLst>
          </p:cNvPr>
          <p:cNvCxnSpPr>
            <a:cxnSpLocks/>
            <a:endCxn id="179" idx="2"/>
          </p:cNvCxnSpPr>
          <p:nvPr/>
        </p:nvCxnSpPr>
        <p:spPr>
          <a:xfrm flipV="1">
            <a:off x="11401031" y="3511527"/>
            <a:ext cx="0" cy="918451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ectangle : coins arrondis 95">
            <a:extLst>
              <a:ext uri="{FF2B5EF4-FFF2-40B4-BE49-F238E27FC236}">
                <a16:creationId xmlns:a16="http://schemas.microsoft.com/office/drawing/2014/main" id="{294DDD80-4902-3B4D-6C08-9D87249511B7}"/>
              </a:ext>
            </a:extLst>
          </p:cNvPr>
          <p:cNvSpPr/>
          <p:nvPr/>
        </p:nvSpPr>
        <p:spPr>
          <a:xfrm>
            <a:off x="11280631" y="3259952"/>
            <a:ext cx="240803" cy="251575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80" name="Connecteur droit avec flèche 88">
            <a:extLst>
              <a:ext uri="{FF2B5EF4-FFF2-40B4-BE49-F238E27FC236}">
                <a16:creationId xmlns:a16="http://schemas.microsoft.com/office/drawing/2014/main" id="{6C5A5402-D0D9-B43B-49AE-8D50A3C26383}"/>
              </a:ext>
            </a:extLst>
          </p:cNvPr>
          <p:cNvCxnSpPr>
            <a:cxnSpLocks/>
            <a:stCxn id="170" idx="2"/>
            <a:endCxn id="181" idx="0"/>
          </p:cNvCxnSpPr>
          <p:nvPr/>
        </p:nvCxnSpPr>
        <p:spPr>
          <a:xfrm flipH="1">
            <a:off x="10529198" y="3526836"/>
            <a:ext cx="21709" cy="90183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 : coins arrondis 65">
            <a:extLst>
              <a:ext uri="{FF2B5EF4-FFF2-40B4-BE49-F238E27FC236}">
                <a16:creationId xmlns:a16="http://schemas.microsoft.com/office/drawing/2014/main" id="{35B423DC-F92F-468D-F670-51401447029D}"/>
              </a:ext>
            </a:extLst>
          </p:cNvPr>
          <p:cNvSpPr/>
          <p:nvPr/>
        </p:nvSpPr>
        <p:spPr>
          <a:xfrm>
            <a:off x="10421349" y="4428675"/>
            <a:ext cx="215697" cy="255724"/>
          </a:xfrm>
          <a:prstGeom prst="roundRect">
            <a:avLst/>
          </a:prstGeom>
          <a:solidFill>
            <a:srgbClr val="FF3F3F"/>
          </a:solidFill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33" dirty="0">
              <a:solidFill>
                <a:schemeClr val="tx1"/>
              </a:solidFill>
            </a:endParaRPr>
          </a:p>
        </p:txBody>
      </p:sp>
      <p:sp>
        <p:nvSpPr>
          <p:cNvPr id="182" name="Rectangle : coins arrondis 93">
            <a:extLst>
              <a:ext uri="{FF2B5EF4-FFF2-40B4-BE49-F238E27FC236}">
                <a16:creationId xmlns:a16="http://schemas.microsoft.com/office/drawing/2014/main" id="{61186EE5-DBE4-3C7D-000C-52A0ED9838C2}"/>
              </a:ext>
            </a:extLst>
          </p:cNvPr>
          <p:cNvSpPr/>
          <p:nvPr/>
        </p:nvSpPr>
        <p:spPr>
          <a:xfrm>
            <a:off x="6648073" y="4428677"/>
            <a:ext cx="253825" cy="257231"/>
          </a:xfrm>
          <a:prstGeom prst="roundRect">
            <a:avLst>
              <a:gd name="adj" fmla="val 15115"/>
            </a:avLst>
          </a:prstGeom>
          <a:solidFill>
            <a:srgbClr val="FF0000"/>
          </a:solidFill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96" dirty="0">
              <a:solidFill>
                <a:schemeClr val="tx1"/>
              </a:solidFill>
            </a:endParaRPr>
          </a:p>
        </p:txBody>
      </p:sp>
      <p:cxnSp>
        <p:nvCxnSpPr>
          <p:cNvPr id="183" name="Connecteur droit avec flèche 88">
            <a:extLst>
              <a:ext uri="{FF2B5EF4-FFF2-40B4-BE49-F238E27FC236}">
                <a16:creationId xmlns:a16="http://schemas.microsoft.com/office/drawing/2014/main" id="{679D05B6-E972-370A-C42B-267900A965F4}"/>
              </a:ext>
            </a:extLst>
          </p:cNvPr>
          <p:cNvCxnSpPr>
            <a:cxnSpLocks/>
            <a:stCxn id="182" idx="0"/>
          </p:cNvCxnSpPr>
          <p:nvPr/>
        </p:nvCxnSpPr>
        <p:spPr>
          <a:xfrm flipH="1" flipV="1">
            <a:off x="6774985" y="3550161"/>
            <a:ext cx="1" cy="87851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Rectangle : coins arrondis 93">
            <a:extLst>
              <a:ext uri="{FF2B5EF4-FFF2-40B4-BE49-F238E27FC236}">
                <a16:creationId xmlns:a16="http://schemas.microsoft.com/office/drawing/2014/main" id="{1D6B6AA6-084C-A809-1171-FD0EE1B2C79F}"/>
              </a:ext>
            </a:extLst>
          </p:cNvPr>
          <p:cNvSpPr/>
          <p:nvPr/>
        </p:nvSpPr>
        <p:spPr>
          <a:xfrm>
            <a:off x="6654779" y="3258537"/>
            <a:ext cx="252869" cy="266603"/>
          </a:xfrm>
          <a:prstGeom prst="roundRect">
            <a:avLst>
              <a:gd name="adj" fmla="val 15115"/>
            </a:avLst>
          </a:prstGeom>
          <a:solidFill>
            <a:srgbClr val="FF0000"/>
          </a:solidFill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5" name="Rectangle : coins arrondis 79">
            <a:extLst>
              <a:ext uri="{FF2B5EF4-FFF2-40B4-BE49-F238E27FC236}">
                <a16:creationId xmlns:a16="http://schemas.microsoft.com/office/drawing/2014/main" id="{513B34B1-B110-CC80-91E4-2FB41EC685BF}"/>
              </a:ext>
            </a:extLst>
          </p:cNvPr>
          <p:cNvSpPr/>
          <p:nvPr/>
        </p:nvSpPr>
        <p:spPr>
          <a:xfrm>
            <a:off x="3048161" y="4428677"/>
            <a:ext cx="227533" cy="253905"/>
          </a:xfrm>
          <a:prstGeom prst="roundRect">
            <a:avLst/>
          </a:prstGeom>
          <a:solidFill>
            <a:srgbClr val="FF0000"/>
          </a:solidFill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33" dirty="0">
              <a:solidFill>
                <a:schemeClr val="tx1"/>
              </a:solidFill>
            </a:endParaRPr>
          </a:p>
        </p:txBody>
      </p:sp>
      <p:cxnSp>
        <p:nvCxnSpPr>
          <p:cNvPr id="186" name="Connecteur droit avec flèche 88">
            <a:extLst>
              <a:ext uri="{FF2B5EF4-FFF2-40B4-BE49-F238E27FC236}">
                <a16:creationId xmlns:a16="http://schemas.microsoft.com/office/drawing/2014/main" id="{B91D048B-4728-0A7B-BB9A-034EE878CB37}"/>
              </a:ext>
            </a:extLst>
          </p:cNvPr>
          <p:cNvCxnSpPr>
            <a:cxnSpLocks/>
            <a:stCxn id="185" idx="0"/>
            <a:endCxn id="187" idx="2"/>
          </p:cNvCxnSpPr>
          <p:nvPr/>
        </p:nvCxnSpPr>
        <p:spPr>
          <a:xfrm flipV="1">
            <a:off x="3161928" y="3526350"/>
            <a:ext cx="12692" cy="90232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Rectangle : coins arrondis 79">
            <a:extLst>
              <a:ext uri="{FF2B5EF4-FFF2-40B4-BE49-F238E27FC236}">
                <a16:creationId xmlns:a16="http://schemas.microsoft.com/office/drawing/2014/main" id="{6CE6887B-BDA2-FA69-B205-0E359536F360}"/>
              </a:ext>
            </a:extLst>
          </p:cNvPr>
          <p:cNvSpPr/>
          <p:nvPr/>
        </p:nvSpPr>
        <p:spPr>
          <a:xfrm>
            <a:off x="3060853" y="3259950"/>
            <a:ext cx="227533" cy="266400"/>
          </a:xfrm>
          <a:prstGeom prst="roundRect">
            <a:avLst/>
          </a:prstGeom>
          <a:solidFill>
            <a:srgbClr val="FF0000"/>
          </a:solidFill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8" name="ZoneTexte 117">
            <a:extLst>
              <a:ext uri="{FF2B5EF4-FFF2-40B4-BE49-F238E27FC236}">
                <a16:creationId xmlns:a16="http://schemas.microsoft.com/office/drawing/2014/main" id="{C8E65898-6325-0B8C-F759-93DBFDEA01EA}"/>
              </a:ext>
            </a:extLst>
          </p:cNvPr>
          <p:cNvSpPr txBox="1"/>
          <p:nvPr/>
        </p:nvSpPr>
        <p:spPr>
          <a:xfrm>
            <a:off x="7805625" y="4690270"/>
            <a:ext cx="12176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Learning LSA</a:t>
            </a:r>
          </a:p>
        </p:txBody>
      </p:sp>
      <p:sp>
        <p:nvSpPr>
          <p:cNvPr id="189" name="ZoneTexte 117">
            <a:extLst>
              <a:ext uri="{FF2B5EF4-FFF2-40B4-BE49-F238E27FC236}">
                <a16:creationId xmlns:a16="http://schemas.microsoft.com/office/drawing/2014/main" id="{A223C7C6-8EF7-E7CB-9B4E-8E84895D85A5}"/>
              </a:ext>
            </a:extLst>
          </p:cNvPr>
          <p:cNvSpPr txBox="1"/>
          <p:nvPr/>
        </p:nvSpPr>
        <p:spPr>
          <a:xfrm>
            <a:off x="10097076" y="4679812"/>
            <a:ext cx="1452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Regulator  LSA</a:t>
            </a:r>
          </a:p>
        </p:txBody>
      </p:sp>
      <p:sp>
        <p:nvSpPr>
          <p:cNvPr id="190" name="Rectangle : coins arrondis 182">
            <a:extLst>
              <a:ext uri="{FF2B5EF4-FFF2-40B4-BE49-F238E27FC236}">
                <a16:creationId xmlns:a16="http://schemas.microsoft.com/office/drawing/2014/main" id="{A1C3B97A-841A-869A-AA19-740605B3F27F}"/>
              </a:ext>
            </a:extLst>
          </p:cNvPr>
          <p:cNvSpPr/>
          <p:nvPr/>
        </p:nvSpPr>
        <p:spPr>
          <a:xfrm>
            <a:off x="2123213" y="4428675"/>
            <a:ext cx="251768" cy="24858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33" dirty="0">
              <a:solidFill>
                <a:schemeClr val="tx1"/>
              </a:solidFill>
            </a:endParaRPr>
          </a:p>
        </p:txBody>
      </p:sp>
      <p:sp>
        <p:nvSpPr>
          <p:cNvPr id="191" name="Rectangle : coins arrondis 95">
            <a:extLst>
              <a:ext uri="{FF2B5EF4-FFF2-40B4-BE49-F238E27FC236}">
                <a16:creationId xmlns:a16="http://schemas.microsoft.com/office/drawing/2014/main" id="{ADDFF7C5-2049-AFF8-0681-4453027AC70A}"/>
              </a:ext>
            </a:extLst>
          </p:cNvPr>
          <p:cNvSpPr/>
          <p:nvPr/>
        </p:nvSpPr>
        <p:spPr>
          <a:xfrm>
            <a:off x="11269665" y="4422477"/>
            <a:ext cx="251768" cy="249142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33" dirty="0">
              <a:solidFill>
                <a:schemeClr val="tx1"/>
              </a:solidFill>
            </a:endParaRPr>
          </a:p>
        </p:txBody>
      </p:sp>
      <p:sp>
        <p:nvSpPr>
          <p:cNvPr id="192" name="ZoneTexte 179">
            <a:extLst>
              <a:ext uri="{FF2B5EF4-FFF2-40B4-BE49-F238E27FC236}">
                <a16:creationId xmlns:a16="http://schemas.microsoft.com/office/drawing/2014/main" id="{1E124C69-C417-EBCB-1412-5DB6B843E1B1}"/>
              </a:ext>
            </a:extLst>
          </p:cNvPr>
          <p:cNvSpPr txBox="1"/>
          <p:nvPr/>
        </p:nvSpPr>
        <p:spPr>
          <a:xfrm>
            <a:off x="853387" y="2989986"/>
            <a:ext cx="12872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Published data</a:t>
            </a:r>
          </a:p>
        </p:txBody>
      </p:sp>
      <p:sp>
        <p:nvSpPr>
          <p:cNvPr id="193" name="ZoneTexte 179">
            <a:extLst>
              <a:ext uri="{FF2B5EF4-FFF2-40B4-BE49-F238E27FC236}">
                <a16:creationId xmlns:a16="http://schemas.microsoft.com/office/drawing/2014/main" id="{978877D2-A648-1ED7-3CA1-CAAB935BD937}"/>
              </a:ext>
            </a:extLst>
          </p:cNvPr>
          <p:cNvSpPr txBox="1"/>
          <p:nvPr/>
        </p:nvSpPr>
        <p:spPr>
          <a:xfrm>
            <a:off x="4406998" y="2987866"/>
            <a:ext cx="13142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Published data</a:t>
            </a:r>
          </a:p>
        </p:txBody>
      </p:sp>
      <p:sp>
        <p:nvSpPr>
          <p:cNvPr id="194" name="ZoneTexte 179">
            <a:extLst>
              <a:ext uri="{FF2B5EF4-FFF2-40B4-BE49-F238E27FC236}">
                <a16:creationId xmlns:a16="http://schemas.microsoft.com/office/drawing/2014/main" id="{D62EE998-1C54-39B2-FCAD-F6AACF9279E2}"/>
              </a:ext>
            </a:extLst>
          </p:cNvPr>
          <p:cNvSpPr txBox="1"/>
          <p:nvPr/>
        </p:nvSpPr>
        <p:spPr>
          <a:xfrm>
            <a:off x="2409026" y="2990898"/>
            <a:ext cx="9862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Collected  data</a:t>
            </a:r>
          </a:p>
        </p:txBody>
      </p:sp>
      <p:sp>
        <p:nvSpPr>
          <p:cNvPr id="195" name="ZoneTexte 179">
            <a:extLst>
              <a:ext uri="{FF2B5EF4-FFF2-40B4-BE49-F238E27FC236}">
                <a16:creationId xmlns:a16="http://schemas.microsoft.com/office/drawing/2014/main" id="{43580E32-1C42-4035-6CCB-FE4C9F322E73}"/>
              </a:ext>
            </a:extLst>
          </p:cNvPr>
          <p:cNvSpPr txBox="1"/>
          <p:nvPr/>
        </p:nvSpPr>
        <p:spPr>
          <a:xfrm>
            <a:off x="5923758" y="2980605"/>
            <a:ext cx="11010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Collected  data</a:t>
            </a:r>
          </a:p>
        </p:txBody>
      </p:sp>
      <p:pic>
        <p:nvPicPr>
          <p:cNvPr id="196" name="Picture 195">
            <a:extLst>
              <a:ext uri="{FF2B5EF4-FFF2-40B4-BE49-F238E27FC236}">
                <a16:creationId xmlns:a16="http://schemas.microsoft.com/office/drawing/2014/main" id="{CB5227AD-F168-C7BE-A3AA-5FB3E9B98D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6924" y="2545009"/>
            <a:ext cx="540000" cy="540000"/>
          </a:xfrm>
          <a:prstGeom prst="rect">
            <a:avLst/>
          </a:prstGeom>
        </p:spPr>
      </p:pic>
      <p:pic>
        <p:nvPicPr>
          <p:cNvPr id="197" name="Picture 196">
            <a:extLst>
              <a:ext uri="{FF2B5EF4-FFF2-40B4-BE49-F238E27FC236}">
                <a16:creationId xmlns:a16="http://schemas.microsoft.com/office/drawing/2014/main" id="{B96A1A93-D0A9-13A4-4442-718F90EA34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6731" y="2524908"/>
            <a:ext cx="597019" cy="540000"/>
          </a:xfrm>
          <a:prstGeom prst="rect">
            <a:avLst/>
          </a:prstGeom>
        </p:spPr>
      </p:pic>
      <p:sp>
        <p:nvSpPr>
          <p:cNvPr id="198" name="Rectangle 197">
            <a:extLst>
              <a:ext uri="{FF2B5EF4-FFF2-40B4-BE49-F238E27FC236}">
                <a16:creationId xmlns:a16="http://schemas.microsoft.com/office/drawing/2014/main" id="{3CC544AD-9BDD-BB70-8A26-4BA09C3129C0}"/>
              </a:ext>
            </a:extLst>
          </p:cNvPr>
          <p:cNvSpPr/>
          <p:nvPr/>
        </p:nvSpPr>
        <p:spPr>
          <a:xfrm>
            <a:off x="976129" y="995392"/>
            <a:ext cx="1522835" cy="898637"/>
          </a:xfrm>
          <a:prstGeom prst="rect">
            <a:avLst/>
          </a:prstGeom>
          <a:solidFill>
            <a:srgbClr val="85DFFF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9" b="1" dirty="0">
              <a:solidFill>
                <a:schemeClr val="tx1"/>
              </a:solidFill>
            </a:endParaRPr>
          </a:p>
        </p:txBody>
      </p:sp>
      <p:pic>
        <p:nvPicPr>
          <p:cNvPr id="199" name="Picture 198" descr="Icon&#10;&#10;Description automatically generated">
            <a:extLst>
              <a:ext uri="{FF2B5EF4-FFF2-40B4-BE49-F238E27FC236}">
                <a16:creationId xmlns:a16="http://schemas.microsoft.com/office/drawing/2014/main" id="{FF233C6F-C9F8-661A-8574-CD12155CE1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599" y="1290473"/>
            <a:ext cx="622679" cy="540000"/>
          </a:xfrm>
          <a:prstGeom prst="rect">
            <a:avLst/>
          </a:prstGeom>
        </p:spPr>
      </p:pic>
      <p:sp>
        <p:nvSpPr>
          <p:cNvPr id="200" name="ZoneTexte 179">
            <a:extLst>
              <a:ext uri="{FF2B5EF4-FFF2-40B4-BE49-F238E27FC236}">
                <a16:creationId xmlns:a16="http://schemas.microsoft.com/office/drawing/2014/main" id="{064FF4AA-F40F-3BD5-FFC5-0DEE1179264A}"/>
              </a:ext>
            </a:extLst>
          </p:cNvPr>
          <p:cNvSpPr txBox="1"/>
          <p:nvPr/>
        </p:nvSpPr>
        <p:spPr>
          <a:xfrm>
            <a:off x="784138" y="988543"/>
            <a:ext cx="1709606" cy="293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9" b="1" dirty="0"/>
              <a:t>Consumer device</a:t>
            </a:r>
          </a:p>
        </p:txBody>
      </p:sp>
      <p:sp>
        <p:nvSpPr>
          <p:cNvPr id="201" name="ZoneTexte 179">
            <a:extLst>
              <a:ext uri="{FF2B5EF4-FFF2-40B4-BE49-F238E27FC236}">
                <a16:creationId xmlns:a16="http://schemas.microsoft.com/office/drawing/2014/main" id="{0196D12C-3BC7-2D30-8572-86F8D84419E9}"/>
              </a:ext>
            </a:extLst>
          </p:cNvPr>
          <p:cNvSpPr txBox="1"/>
          <p:nvPr/>
        </p:nvSpPr>
        <p:spPr>
          <a:xfrm>
            <a:off x="4420053" y="991906"/>
            <a:ext cx="1537548" cy="293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9" b="1" dirty="0"/>
              <a:t>Producer device</a:t>
            </a:r>
          </a:p>
        </p:txBody>
      </p:sp>
      <p:cxnSp>
        <p:nvCxnSpPr>
          <p:cNvPr id="202" name="Connecteur droit avec flèche 161">
            <a:extLst>
              <a:ext uri="{FF2B5EF4-FFF2-40B4-BE49-F238E27FC236}">
                <a16:creationId xmlns:a16="http://schemas.microsoft.com/office/drawing/2014/main" id="{A1A868FC-6DB2-4E02-18CC-0AA0B4D8F343}"/>
              </a:ext>
            </a:extLst>
          </p:cNvPr>
          <p:cNvCxnSpPr>
            <a:cxnSpLocks/>
          </p:cNvCxnSpPr>
          <p:nvPr/>
        </p:nvCxnSpPr>
        <p:spPr>
          <a:xfrm flipV="1">
            <a:off x="1755088" y="4873868"/>
            <a:ext cx="0" cy="1038460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necteur droit avec flèche 161">
            <a:extLst>
              <a:ext uri="{FF2B5EF4-FFF2-40B4-BE49-F238E27FC236}">
                <a16:creationId xmlns:a16="http://schemas.microsoft.com/office/drawing/2014/main" id="{9CC3897D-CC01-A5CB-7673-5CAF87781936}"/>
              </a:ext>
            </a:extLst>
          </p:cNvPr>
          <p:cNvCxnSpPr>
            <a:cxnSpLocks/>
          </p:cNvCxnSpPr>
          <p:nvPr/>
        </p:nvCxnSpPr>
        <p:spPr>
          <a:xfrm flipV="1">
            <a:off x="5275472" y="4873868"/>
            <a:ext cx="0" cy="411960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necteur droit avec flèche 161">
            <a:extLst>
              <a:ext uri="{FF2B5EF4-FFF2-40B4-BE49-F238E27FC236}">
                <a16:creationId xmlns:a16="http://schemas.microsoft.com/office/drawing/2014/main" id="{E827E9F9-9AC6-6D5B-FD57-8173E959A6EB}"/>
              </a:ext>
            </a:extLst>
          </p:cNvPr>
          <p:cNvCxnSpPr>
            <a:cxnSpLocks/>
          </p:cNvCxnSpPr>
          <p:nvPr/>
        </p:nvCxnSpPr>
        <p:spPr>
          <a:xfrm flipV="1">
            <a:off x="8382286" y="4873868"/>
            <a:ext cx="0" cy="411960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eur droit avec flèche 161">
            <a:extLst>
              <a:ext uri="{FF2B5EF4-FFF2-40B4-BE49-F238E27FC236}">
                <a16:creationId xmlns:a16="http://schemas.microsoft.com/office/drawing/2014/main" id="{3628FC0E-C5D9-1E08-7634-0E7C673FA131}"/>
              </a:ext>
            </a:extLst>
          </p:cNvPr>
          <p:cNvCxnSpPr>
            <a:cxnSpLocks/>
            <a:endCxn id="167" idx="2"/>
          </p:cNvCxnSpPr>
          <p:nvPr/>
        </p:nvCxnSpPr>
        <p:spPr>
          <a:xfrm flipV="1">
            <a:off x="10870835" y="4918189"/>
            <a:ext cx="1" cy="1060814"/>
          </a:xfrm>
          <a:prstGeom prst="straightConnector1">
            <a:avLst/>
          </a:prstGeom>
          <a:ln w="508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necteur droit avec flèche 88">
            <a:extLst>
              <a:ext uri="{FF2B5EF4-FFF2-40B4-BE49-F238E27FC236}">
                <a16:creationId xmlns:a16="http://schemas.microsoft.com/office/drawing/2014/main" id="{445CDE6E-B109-A2DD-AC82-F6226F17C50B}"/>
              </a:ext>
            </a:extLst>
          </p:cNvPr>
          <p:cNvCxnSpPr>
            <a:cxnSpLocks/>
          </p:cNvCxnSpPr>
          <p:nvPr/>
        </p:nvCxnSpPr>
        <p:spPr>
          <a:xfrm>
            <a:off x="1717937" y="1894027"/>
            <a:ext cx="0" cy="59545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Connecteur droit avec flèche 88">
            <a:extLst>
              <a:ext uri="{FF2B5EF4-FFF2-40B4-BE49-F238E27FC236}">
                <a16:creationId xmlns:a16="http://schemas.microsoft.com/office/drawing/2014/main" id="{2396051D-264E-5C12-A7D0-9546427908F8}"/>
              </a:ext>
            </a:extLst>
          </p:cNvPr>
          <p:cNvCxnSpPr>
            <a:cxnSpLocks/>
          </p:cNvCxnSpPr>
          <p:nvPr/>
        </p:nvCxnSpPr>
        <p:spPr>
          <a:xfrm>
            <a:off x="5275472" y="1895257"/>
            <a:ext cx="0" cy="59422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Rectangle 207">
            <a:extLst>
              <a:ext uri="{FF2B5EF4-FFF2-40B4-BE49-F238E27FC236}">
                <a16:creationId xmlns:a16="http://schemas.microsoft.com/office/drawing/2014/main" id="{97FD6DF5-0D55-BD2E-E1E7-6AC4871BCA3F}"/>
              </a:ext>
            </a:extLst>
          </p:cNvPr>
          <p:cNvSpPr/>
          <p:nvPr/>
        </p:nvSpPr>
        <p:spPr>
          <a:xfrm>
            <a:off x="7518966" y="5398675"/>
            <a:ext cx="1091929" cy="34023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71" dirty="0"/>
              <a:t>Bonding</a:t>
            </a:r>
          </a:p>
        </p:txBody>
      </p:sp>
      <p:pic>
        <p:nvPicPr>
          <p:cNvPr id="209" name="Image 200">
            <a:extLst>
              <a:ext uri="{FF2B5EF4-FFF2-40B4-BE49-F238E27FC236}">
                <a16:creationId xmlns:a16="http://schemas.microsoft.com/office/drawing/2014/main" id="{DB606AC3-15CA-D3F4-4A0C-6980F6A7D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437" y="5465288"/>
            <a:ext cx="214195" cy="198733"/>
          </a:xfrm>
          <a:prstGeom prst="rect">
            <a:avLst/>
          </a:prstGeom>
        </p:spPr>
      </p:pic>
      <p:sp>
        <p:nvSpPr>
          <p:cNvPr id="210" name="Rectangle 209">
            <a:extLst>
              <a:ext uri="{FF2B5EF4-FFF2-40B4-BE49-F238E27FC236}">
                <a16:creationId xmlns:a16="http://schemas.microsoft.com/office/drawing/2014/main" id="{2DFBF9C5-E1FC-249D-F823-0D811844225A}"/>
              </a:ext>
            </a:extLst>
          </p:cNvPr>
          <p:cNvSpPr/>
          <p:nvPr/>
        </p:nvSpPr>
        <p:spPr>
          <a:xfrm>
            <a:off x="7507538" y="5809056"/>
            <a:ext cx="1091929" cy="34023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71" dirty="0"/>
              <a:t>Aggregation</a:t>
            </a:r>
          </a:p>
        </p:txBody>
      </p:sp>
      <p:pic>
        <p:nvPicPr>
          <p:cNvPr id="211" name="Image 200">
            <a:extLst>
              <a:ext uri="{FF2B5EF4-FFF2-40B4-BE49-F238E27FC236}">
                <a16:creationId xmlns:a16="http://schemas.microsoft.com/office/drawing/2014/main" id="{F5665548-5107-9A8A-6E32-B6D5DF38E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009" y="5875669"/>
            <a:ext cx="214195" cy="198733"/>
          </a:xfrm>
          <a:prstGeom prst="rect">
            <a:avLst/>
          </a:prstGeom>
        </p:spPr>
      </p:pic>
      <p:sp>
        <p:nvSpPr>
          <p:cNvPr id="212" name="Rectangle 211">
            <a:extLst>
              <a:ext uri="{FF2B5EF4-FFF2-40B4-BE49-F238E27FC236}">
                <a16:creationId xmlns:a16="http://schemas.microsoft.com/office/drawing/2014/main" id="{1B006635-6EDE-52C6-DCD1-A4E3358E1E47}"/>
              </a:ext>
            </a:extLst>
          </p:cNvPr>
          <p:cNvSpPr/>
          <p:nvPr/>
        </p:nvSpPr>
        <p:spPr>
          <a:xfrm>
            <a:off x="6202244" y="5811296"/>
            <a:ext cx="1091929" cy="34023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71" dirty="0"/>
              <a:t>Decay</a:t>
            </a:r>
          </a:p>
        </p:txBody>
      </p:sp>
      <p:pic>
        <p:nvPicPr>
          <p:cNvPr id="213" name="Image 200">
            <a:extLst>
              <a:ext uri="{FF2B5EF4-FFF2-40B4-BE49-F238E27FC236}">
                <a16:creationId xmlns:a16="http://schemas.microsoft.com/office/drawing/2014/main" id="{CDC1EE75-9111-B783-1A1E-D5AF13B69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259" y="5872941"/>
            <a:ext cx="214195" cy="198733"/>
          </a:xfrm>
          <a:prstGeom prst="rect">
            <a:avLst/>
          </a:prstGeom>
        </p:spPr>
      </p:pic>
      <p:sp>
        <p:nvSpPr>
          <p:cNvPr id="214" name="ZoneTexte 199">
            <a:extLst>
              <a:ext uri="{FF2B5EF4-FFF2-40B4-BE49-F238E27FC236}">
                <a16:creationId xmlns:a16="http://schemas.microsoft.com/office/drawing/2014/main" id="{3C7BD467-1E8B-FD3B-16A3-676281038746}"/>
              </a:ext>
            </a:extLst>
          </p:cNvPr>
          <p:cNvSpPr txBox="1"/>
          <p:nvPr/>
        </p:nvSpPr>
        <p:spPr>
          <a:xfrm>
            <a:off x="4635414" y="6158440"/>
            <a:ext cx="2364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Coordination laws</a:t>
            </a:r>
          </a:p>
        </p:txBody>
      </p:sp>
      <p:pic>
        <p:nvPicPr>
          <p:cNvPr id="215" name="Image 109">
            <a:extLst>
              <a:ext uri="{FF2B5EF4-FFF2-40B4-BE49-F238E27FC236}">
                <a16:creationId xmlns:a16="http://schemas.microsoft.com/office/drawing/2014/main" id="{6AD1BDBF-6EC6-79FA-404C-0154D9E23A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9734" y="5398673"/>
            <a:ext cx="2269999" cy="789780"/>
          </a:xfrm>
          <a:prstGeom prst="rect">
            <a:avLst/>
          </a:prstGeom>
        </p:spPr>
      </p:pic>
      <p:sp>
        <p:nvSpPr>
          <p:cNvPr id="216" name="ZoneTexte 179">
            <a:extLst>
              <a:ext uri="{FF2B5EF4-FFF2-40B4-BE49-F238E27FC236}">
                <a16:creationId xmlns:a16="http://schemas.microsoft.com/office/drawing/2014/main" id="{0F8DDC98-9674-7BCF-A92A-2D532DAC6215}"/>
              </a:ext>
            </a:extLst>
          </p:cNvPr>
          <p:cNvSpPr txBox="1"/>
          <p:nvPr/>
        </p:nvSpPr>
        <p:spPr>
          <a:xfrm>
            <a:off x="7156809" y="3004064"/>
            <a:ext cx="12426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Published data</a:t>
            </a:r>
          </a:p>
        </p:txBody>
      </p:sp>
      <p:sp>
        <p:nvSpPr>
          <p:cNvPr id="217" name="ZoneTexte 179">
            <a:extLst>
              <a:ext uri="{FF2B5EF4-FFF2-40B4-BE49-F238E27FC236}">
                <a16:creationId xmlns:a16="http://schemas.microsoft.com/office/drawing/2014/main" id="{48399AE6-B6A2-B1C6-1593-0AB552AC5E12}"/>
              </a:ext>
            </a:extLst>
          </p:cNvPr>
          <p:cNvSpPr txBox="1"/>
          <p:nvPr/>
        </p:nvSpPr>
        <p:spPr>
          <a:xfrm>
            <a:off x="8360703" y="3008896"/>
            <a:ext cx="11010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Collected  data</a:t>
            </a:r>
          </a:p>
        </p:txBody>
      </p:sp>
      <p:sp>
        <p:nvSpPr>
          <p:cNvPr id="218" name="ZoneTexte 179">
            <a:extLst>
              <a:ext uri="{FF2B5EF4-FFF2-40B4-BE49-F238E27FC236}">
                <a16:creationId xmlns:a16="http://schemas.microsoft.com/office/drawing/2014/main" id="{B7302162-40A5-A157-9A45-4D42C3B6BA28}"/>
              </a:ext>
            </a:extLst>
          </p:cNvPr>
          <p:cNvSpPr txBox="1"/>
          <p:nvPr/>
        </p:nvSpPr>
        <p:spPr>
          <a:xfrm>
            <a:off x="10970908" y="3029604"/>
            <a:ext cx="11010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Collected  data</a:t>
            </a:r>
          </a:p>
        </p:txBody>
      </p:sp>
      <p:sp>
        <p:nvSpPr>
          <p:cNvPr id="219" name="ZoneTexte 179">
            <a:extLst>
              <a:ext uri="{FF2B5EF4-FFF2-40B4-BE49-F238E27FC236}">
                <a16:creationId xmlns:a16="http://schemas.microsoft.com/office/drawing/2014/main" id="{C93F5C71-2D34-4802-172B-9B7D54CDFB80}"/>
              </a:ext>
            </a:extLst>
          </p:cNvPr>
          <p:cNvSpPr txBox="1"/>
          <p:nvPr/>
        </p:nvSpPr>
        <p:spPr>
          <a:xfrm>
            <a:off x="10042556" y="3024814"/>
            <a:ext cx="9198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Published data</a:t>
            </a:r>
          </a:p>
        </p:txBody>
      </p:sp>
      <p:cxnSp>
        <p:nvCxnSpPr>
          <p:cNvPr id="220" name="Connecteur droit avec flèche 88">
            <a:extLst>
              <a:ext uri="{FF2B5EF4-FFF2-40B4-BE49-F238E27FC236}">
                <a16:creationId xmlns:a16="http://schemas.microsoft.com/office/drawing/2014/main" id="{7FF028FF-5E15-E316-56CF-D2A1C39BB9C4}"/>
              </a:ext>
            </a:extLst>
          </p:cNvPr>
          <p:cNvCxnSpPr>
            <a:cxnSpLocks/>
          </p:cNvCxnSpPr>
          <p:nvPr/>
        </p:nvCxnSpPr>
        <p:spPr>
          <a:xfrm>
            <a:off x="1729174" y="3625103"/>
            <a:ext cx="14643" cy="58478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Connecteur droit avec flèche 88">
            <a:extLst>
              <a:ext uri="{FF2B5EF4-FFF2-40B4-BE49-F238E27FC236}">
                <a16:creationId xmlns:a16="http://schemas.microsoft.com/office/drawing/2014/main" id="{24318B79-0316-5542-5AA5-1E586AE77208}"/>
              </a:ext>
            </a:extLst>
          </p:cNvPr>
          <p:cNvCxnSpPr>
            <a:cxnSpLocks/>
          </p:cNvCxnSpPr>
          <p:nvPr/>
        </p:nvCxnSpPr>
        <p:spPr>
          <a:xfrm>
            <a:off x="5275472" y="3628840"/>
            <a:ext cx="0" cy="581045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Connecteur droit avec flèche 88">
            <a:extLst>
              <a:ext uri="{FF2B5EF4-FFF2-40B4-BE49-F238E27FC236}">
                <a16:creationId xmlns:a16="http://schemas.microsoft.com/office/drawing/2014/main" id="{FFD96384-ED17-5B74-7EB9-F9DDC530F7E3}"/>
              </a:ext>
            </a:extLst>
          </p:cNvPr>
          <p:cNvCxnSpPr>
            <a:cxnSpLocks/>
          </p:cNvCxnSpPr>
          <p:nvPr/>
        </p:nvCxnSpPr>
        <p:spPr>
          <a:xfrm>
            <a:off x="8322435" y="3628840"/>
            <a:ext cx="0" cy="581045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necteur droit avec flèche 88">
            <a:extLst>
              <a:ext uri="{FF2B5EF4-FFF2-40B4-BE49-F238E27FC236}">
                <a16:creationId xmlns:a16="http://schemas.microsoft.com/office/drawing/2014/main" id="{C1423D97-9075-4C84-5AC1-A91D404D0CC6}"/>
              </a:ext>
            </a:extLst>
          </p:cNvPr>
          <p:cNvCxnSpPr>
            <a:cxnSpLocks/>
          </p:cNvCxnSpPr>
          <p:nvPr/>
        </p:nvCxnSpPr>
        <p:spPr>
          <a:xfrm>
            <a:off x="10817862" y="3648800"/>
            <a:ext cx="0" cy="581045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4" name="Rectangle 223">
            <a:extLst>
              <a:ext uri="{FF2B5EF4-FFF2-40B4-BE49-F238E27FC236}">
                <a16:creationId xmlns:a16="http://schemas.microsoft.com/office/drawing/2014/main" id="{B825EDA3-5F5C-A5BF-82A1-E122D9AB69DB}"/>
              </a:ext>
            </a:extLst>
          </p:cNvPr>
          <p:cNvSpPr/>
          <p:nvPr/>
        </p:nvSpPr>
        <p:spPr>
          <a:xfrm>
            <a:off x="8706731" y="991073"/>
            <a:ext cx="1759569" cy="902957"/>
          </a:xfrm>
          <a:prstGeom prst="rect">
            <a:avLst/>
          </a:prstGeom>
          <a:solidFill>
            <a:srgbClr val="FDF1E9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00" b="1" dirty="0">
              <a:solidFill>
                <a:schemeClr val="tx1"/>
              </a:solidFill>
            </a:endParaRPr>
          </a:p>
        </p:txBody>
      </p:sp>
      <p:pic>
        <p:nvPicPr>
          <p:cNvPr id="225" name="Picture 224">
            <a:extLst>
              <a:ext uri="{FF2B5EF4-FFF2-40B4-BE49-F238E27FC236}">
                <a16:creationId xmlns:a16="http://schemas.microsoft.com/office/drawing/2014/main" id="{830792D3-4A82-3727-65DD-F553CFCF94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9544" y="1312340"/>
            <a:ext cx="540000" cy="540000"/>
          </a:xfrm>
          <a:prstGeom prst="rect">
            <a:avLst/>
          </a:prstGeom>
        </p:spPr>
      </p:pic>
      <p:sp>
        <p:nvSpPr>
          <p:cNvPr id="226" name="ZoneTexte 179">
            <a:extLst>
              <a:ext uri="{FF2B5EF4-FFF2-40B4-BE49-F238E27FC236}">
                <a16:creationId xmlns:a16="http://schemas.microsoft.com/office/drawing/2014/main" id="{760E01A0-6EE6-C049-5493-B83E8BA66EF8}"/>
              </a:ext>
            </a:extLst>
          </p:cNvPr>
          <p:cNvSpPr txBox="1"/>
          <p:nvPr/>
        </p:nvSpPr>
        <p:spPr>
          <a:xfrm>
            <a:off x="8756692" y="990621"/>
            <a:ext cx="1709606" cy="293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9" b="1" dirty="0"/>
              <a:t>Node server</a:t>
            </a:r>
          </a:p>
        </p:txBody>
      </p:sp>
      <p:cxnSp>
        <p:nvCxnSpPr>
          <p:cNvPr id="227" name="Connecteur droit avec flèche 88">
            <a:extLst>
              <a:ext uri="{FF2B5EF4-FFF2-40B4-BE49-F238E27FC236}">
                <a16:creationId xmlns:a16="http://schemas.microsoft.com/office/drawing/2014/main" id="{1A2754BE-9A5F-CDBE-35E6-C16150EC5BBD}"/>
              </a:ext>
            </a:extLst>
          </p:cNvPr>
          <p:cNvCxnSpPr>
            <a:cxnSpLocks/>
          </p:cNvCxnSpPr>
          <p:nvPr/>
        </p:nvCxnSpPr>
        <p:spPr>
          <a:xfrm>
            <a:off x="9061740" y="1915215"/>
            <a:ext cx="0" cy="59422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Connecteur droit avec flèche 88">
            <a:extLst>
              <a:ext uri="{FF2B5EF4-FFF2-40B4-BE49-F238E27FC236}">
                <a16:creationId xmlns:a16="http://schemas.microsoft.com/office/drawing/2014/main" id="{4A89AE66-46DB-9C2E-DEAE-4A102EEB7CFB}"/>
              </a:ext>
            </a:extLst>
          </p:cNvPr>
          <p:cNvCxnSpPr>
            <a:cxnSpLocks/>
          </p:cNvCxnSpPr>
          <p:nvPr/>
        </p:nvCxnSpPr>
        <p:spPr>
          <a:xfrm>
            <a:off x="10267644" y="1915215"/>
            <a:ext cx="0" cy="59422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ZoneTexte 179">
            <a:extLst>
              <a:ext uri="{FF2B5EF4-FFF2-40B4-BE49-F238E27FC236}">
                <a16:creationId xmlns:a16="http://schemas.microsoft.com/office/drawing/2014/main" id="{07A76DD5-9A92-2BA0-E2F3-C87B9B7736A6}"/>
              </a:ext>
            </a:extLst>
          </p:cNvPr>
          <p:cNvSpPr txBox="1"/>
          <p:nvPr/>
        </p:nvSpPr>
        <p:spPr>
          <a:xfrm>
            <a:off x="875845" y="4426071"/>
            <a:ext cx="7497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Properties</a:t>
            </a:r>
          </a:p>
        </p:txBody>
      </p:sp>
      <p:sp>
        <p:nvSpPr>
          <p:cNvPr id="230" name="ZoneTexte 179">
            <a:extLst>
              <a:ext uri="{FF2B5EF4-FFF2-40B4-BE49-F238E27FC236}">
                <a16:creationId xmlns:a16="http://schemas.microsoft.com/office/drawing/2014/main" id="{46198091-158D-F3FF-8FFA-34CB9F24A9BF}"/>
              </a:ext>
            </a:extLst>
          </p:cNvPr>
          <p:cNvSpPr txBox="1"/>
          <p:nvPr/>
        </p:nvSpPr>
        <p:spPr>
          <a:xfrm>
            <a:off x="4145044" y="4429705"/>
            <a:ext cx="7859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Properties</a:t>
            </a:r>
          </a:p>
        </p:txBody>
      </p:sp>
      <p:sp>
        <p:nvSpPr>
          <p:cNvPr id="231" name="ZoneTexte 179">
            <a:extLst>
              <a:ext uri="{FF2B5EF4-FFF2-40B4-BE49-F238E27FC236}">
                <a16:creationId xmlns:a16="http://schemas.microsoft.com/office/drawing/2014/main" id="{675CE9F4-A914-A319-F527-E11AC4FBC222}"/>
              </a:ext>
            </a:extLst>
          </p:cNvPr>
          <p:cNvSpPr txBox="1"/>
          <p:nvPr/>
        </p:nvSpPr>
        <p:spPr>
          <a:xfrm>
            <a:off x="8103421" y="4424893"/>
            <a:ext cx="7705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Properties</a:t>
            </a:r>
          </a:p>
        </p:txBody>
      </p:sp>
      <p:sp>
        <p:nvSpPr>
          <p:cNvPr id="232" name="ZoneTexte 179">
            <a:extLst>
              <a:ext uri="{FF2B5EF4-FFF2-40B4-BE49-F238E27FC236}">
                <a16:creationId xmlns:a16="http://schemas.microsoft.com/office/drawing/2014/main" id="{FB12FB89-2A38-79AA-4830-D557E0712061}"/>
              </a:ext>
            </a:extLst>
          </p:cNvPr>
          <p:cNvSpPr txBox="1"/>
          <p:nvPr/>
        </p:nvSpPr>
        <p:spPr>
          <a:xfrm>
            <a:off x="9611497" y="4431632"/>
            <a:ext cx="7705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Properties</a:t>
            </a:r>
          </a:p>
        </p:txBody>
      </p:sp>
      <p:sp>
        <p:nvSpPr>
          <p:cNvPr id="233" name="Right Brace 232">
            <a:extLst>
              <a:ext uri="{FF2B5EF4-FFF2-40B4-BE49-F238E27FC236}">
                <a16:creationId xmlns:a16="http://schemas.microsoft.com/office/drawing/2014/main" id="{649FC7F0-2A54-4CB6-162E-26B97335D54D}"/>
              </a:ext>
            </a:extLst>
          </p:cNvPr>
          <p:cNvSpPr/>
          <p:nvPr/>
        </p:nvSpPr>
        <p:spPr>
          <a:xfrm rot="5400000" flipH="1">
            <a:off x="1406233" y="2165127"/>
            <a:ext cx="136390" cy="2067645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800">
              <a:cs typeface="Arial" panose="020B0604020202020204" pitchFamily="34" charset="0"/>
            </a:endParaRPr>
          </a:p>
        </p:txBody>
      </p:sp>
      <p:sp>
        <p:nvSpPr>
          <p:cNvPr id="234" name="Right Brace 233">
            <a:extLst>
              <a:ext uri="{FF2B5EF4-FFF2-40B4-BE49-F238E27FC236}">
                <a16:creationId xmlns:a16="http://schemas.microsoft.com/office/drawing/2014/main" id="{D765FE49-BB3A-0045-769D-44FADB97ECC2}"/>
              </a:ext>
            </a:extLst>
          </p:cNvPr>
          <p:cNvSpPr/>
          <p:nvPr/>
        </p:nvSpPr>
        <p:spPr>
          <a:xfrm rot="5400000" flipH="1">
            <a:off x="4772190" y="2143510"/>
            <a:ext cx="133512" cy="2108001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800">
              <a:cs typeface="Arial" panose="020B0604020202020204" pitchFamily="34" charset="0"/>
            </a:endParaRPr>
          </a:p>
        </p:txBody>
      </p:sp>
      <p:sp>
        <p:nvSpPr>
          <p:cNvPr id="235" name="Right Brace 234">
            <a:extLst>
              <a:ext uri="{FF2B5EF4-FFF2-40B4-BE49-F238E27FC236}">
                <a16:creationId xmlns:a16="http://schemas.microsoft.com/office/drawing/2014/main" id="{32DAA72E-E131-339C-6164-7BA9F30D84A6}"/>
              </a:ext>
            </a:extLst>
          </p:cNvPr>
          <p:cNvSpPr/>
          <p:nvPr/>
        </p:nvSpPr>
        <p:spPr>
          <a:xfrm rot="5400000" flipH="1">
            <a:off x="6408982" y="2740346"/>
            <a:ext cx="133513" cy="914329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800">
              <a:cs typeface="Arial" panose="020B0604020202020204" pitchFamily="34" charset="0"/>
            </a:endParaRPr>
          </a:p>
        </p:txBody>
      </p:sp>
      <p:sp>
        <p:nvSpPr>
          <p:cNvPr id="236" name="Right Brace 235">
            <a:extLst>
              <a:ext uri="{FF2B5EF4-FFF2-40B4-BE49-F238E27FC236}">
                <a16:creationId xmlns:a16="http://schemas.microsoft.com/office/drawing/2014/main" id="{A9279A3C-8856-1450-CFBF-96ED00F240B5}"/>
              </a:ext>
            </a:extLst>
          </p:cNvPr>
          <p:cNvSpPr/>
          <p:nvPr/>
        </p:nvSpPr>
        <p:spPr>
          <a:xfrm rot="5400000" flipH="1">
            <a:off x="2858140" y="2809160"/>
            <a:ext cx="134132" cy="776067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800">
              <a:cs typeface="Arial" panose="020B0604020202020204" pitchFamily="34" charset="0"/>
            </a:endParaRPr>
          </a:p>
        </p:txBody>
      </p:sp>
      <p:sp>
        <p:nvSpPr>
          <p:cNvPr id="237" name="Rectangle : coins arrondis 95">
            <a:extLst>
              <a:ext uri="{FF2B5EF4-FFF2-40B4-BE49-F238E27FC236}">
                <a16:creationId xmlns:a16="http://schemas.microsoft.com/office/drawing/2014/main" id="{FD66039E-9789-14FF-E1C4-7CBC101367D3}"/>
              </a:ext>
            </a:extLst>
          </p:cNvPr>
          <p:cNvSpPr/>
          <p:nvPr/>
        </p:nvSpPr>
        <p:spPr>
          <a:xfrm>
            <a:off x="7678209" y="3259950"/>
            <a:ext cx="740557" cy="2664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270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Prediction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41" name="Google Shape;291;p6">
            <a:extLst>
              <a:ext uri="{FF2B5EF4-FFF2-40B4-BE49-F238E27FC236}">
                <a16:creationId xmlns:a16="http://schemas.microsoft.com/office/drawing/2014/main" id="{4A159EB5-AC00-4A54-9556-464D9FCCD767}"/>
              </a:ext>
            </a:extLst>
          </p:cNvPr>
          <p:cNvSpPr txBox="1"/>
          <p:nvPr/>
        </p:nvSpPr>
        <p:spPr>
          <a:xfrm>
            <a:off x="1189610" y="332323"/>
            <a:ext cx="7954741" cy="443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9594"/>
              </a:buClr>
              <a:buSzPts val="3000"/>
              <a:buFont typeface="Arial"/>
              <a:buNone/>
            </a:pPr>
            <a:r>
              <a:rPr lang="fr-FR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Adaptation de la plateforme pour les échanges d’énergie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92;p6">
            <a:extLst>
              <a:ext uri="{FF2B5EF4-FFF2-40B4-BE49-F238E27FC236}">
                <a16:creationId xmlns:a16="http://schemas.microsoft.com/office/drawing/2014/main" id="{0B39128A-6FC2-DAF0-AC00-2895A8FB1D01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0427" y="63710"/>
            <a:ext cx="879197" cy="471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93;p6">
            <a:extLst>
              <a:ext uri="{FF2B5EF4-FFF2-40B4-BE49-F238E27FC236}">
                <a16:creationId xmlns:a16="http://schemas.microsoft.com/office/drawing/2014/main" id="{5282316F-453A-C84B-CA48-B877696CEB71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21867" y="553902"/>
            <a:ext cx="659398" cy="238433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94;p6">
            <a:extLst>
              <a:ext uri="{FF2B5EF4-FFF2-40B4-BE49-F238E27FC236}">
                <a16:creationId xmlns:a16="http://schemas.microsoft.com/office/drawing/2014/main" id="{FBC962A1-8ED7-1084-7402-2C889B4A9214}"/>
              </a:ext>
            </a:extLst>
          </p:cNvPr>
          <p:cNvSpPr/>
          <p:nvPr/>
        </p:nvSpPr>
        <p:spPr>
          <a:xfrm>
            <a:off x="1177159" y="178676"/>
            <a:ext cx="10792974" cy="613659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723;p18">
            <a:extLst>
              <a:ext uri="{FF2B5EF4-FFF2-40B4-BE49-F238E27FC236}">
                <a16:creationId xmlns:a16="http://schemas.microsoft.com/office/drawing/2014/main" id="{FF98A9E0-7F37-56B6-0B39-F8090477FAC8}"/>
              </a:ext>
            </a:extLst>
          </p:cNvPr>
          <p:cNvSpPr txBox="1"/>
          <p:nvPr/>
        </p:nvSpPr>
        <p:spPr>
          <a:xfrm>
            <a:off x="11262882" y="6466599"/>
            <a:ext cx="7726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1714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7"/>
          <p:cNvSpPr/>
          <p:nvPr/>
        </p:nvSpPr>
        <p:spPr>
          <a:xfrm>
            <a:off x="1388645" y="2334083"/>
            <a:ext cx="9538227" cy="2579123"/>
          </a:xfrm>
          <a:prstGeom prst="rect">
            <a:avLst/>
          </a:prstGeom>
          <a:solidFill>
            <a:srgbClr val="D8D8D8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8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7"/>
          <p:cNvSpPr/>
          <p:nvPr/>
        </p:nvSpPr>
        <p:spPr>
          <a:xfrm>
            <a:off x="3228188" y="2832991"/>
            <a:ext cx="5406512" cy="1644136"/>
          </a:xfrm>
          <a:prstGeom prst="ellipse">
            <a:avLst/>
          </a:prstGeom>
          <a:noFill/>
          <a:ln w="12700" cap="flat" cmpd="sng">
            <a:solidFill>
              <a:srgbClr val="31538F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4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7"/>
          <p:cNvSpPr/>
          <p:nvPr/>
        </p:nvSpPr>
        <p:spPr>
          <a:xfrm>
            <a:off x="6024111" y="5835826"/>
            <a:ext cx="34089" cy="34089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2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2" name="Google Shape;312;p7"/>
          <p:cNvGrpSpPr/>
          <p:nvPr/>
        </p:nvGrpSpPr>
        <p:grpSpPr>
          <a:xfrm>
            <a:off x="4401458" y="3207671"/>
            <a:ext cx="3286397" cy="747894"/>
            <a:chOff x="2860375" y="2870624"/>
            <a:chExt cx="2760726" cy="628266"/>
          </a:xfrm>
        </p:grpSpPr>
        <p:grpSp>
          <p:nvGrpSpPr>
            <p:cNvPr id="313" name="Google Shape;313;p7"/>
            <p:cNvGrpSpPr/>
            <p:nvPr/>
          </p:nvGrpSpPr>
          <p:grpSpPr>
            <a:xfrm>
              <a:off x="2860375" y="2870624"/>
              <a:ext cx="2760726" cy="628266"/>
              <a:chOff x="2816952" y="2724455"/>
              <a:chExt cx="2760726" cy="628266"/>
            </a:xfrm>
          </p:grpSpPr>
          <p:sp>
            <p:nvSpPr>
              <p:cNvPr id="314" name="Google Shape;314;p7"/>
              <p:cNvSpPr/>
              <p:nvPr/>
            </p:nvSpPr>
            <p:spPr>
              <a:xfrm>
                <a:off x="2816952" y="2724455"/>
                <a:ext cx="2760726" cy="628266"/>
              </a:xfrm>
              <a:prstGeom prst="rect">
                <a:avLst/>
              </a:prstGeom>
              <a:solidFill>
                <a:srgbClr val="A5A5A5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2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7"/>
              <p:cNvSpPr/>
              <p:nvPr/>
            </p:nvSpPr>
            <p:spPr>
              <a:xfrm>
                <a:off x="3388278" y="3040768"/>
                <a:ext cx="632472" cy="204743"/>
              </a:xfrm>
              <a:prstGeom prst="rect">
                <a:avLst/>
              </a:prstGeom>
              <a:solidFill>
                <a:srgbClr val="7F7F7F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12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Bonding</a:t>
                </a:r>
                <a:endParaRPr/>
              </a:p>
            </p:txBody>
          </p:sp>
          <p:sp>
            <p:nvSpPr>
              <p:cNvPr id="316" name="Google Shape;316;p7"/>
              <p:cNvSpPr/>
              <p:nvPr/>
            </p:nvSpPr>
            <p:spPr>
              <a:xfrm>
                <a:off x="4858041" y="3034337"/>
                <a:ext cx="538099" cy="202315"/>
              </a:xfrm>
              <a:prstGeom prst="rect">
                <a:avLst/>
              </a:prstGeom>
              <a:solidFill>
                <a:srgbClr val="7F7F7F"/>
              </a:solidFill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07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Decay</a:t>
                </a:r>
                <a:endParaRPr sz="107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7" name="Google Shape;317;p7"/>
            <p:cNvSpPr txBox="1"/>
            <p:nvPr/>
          </p:nvSpPr>
          <p:spPr>
            <a:xfrm>
              <a:off x="3330997" y="2879900"/>
              <a:ext cx="1570467" cy="246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309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Lois de coordination</a:t>
              </a: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4150394" y="3184757"/>
              <a:ext cx="671659" cy="204743"/>
            </a:xfrm>
            <a:prstGeom prst="rect">
              <a:avLst/>
            </a:prstGeom>
            <a:solidFill>
              <a:srgbClr val="7F7F7F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07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Spreading</a:t>
              </a:r>
              <a:endParaRPr sz="107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19" name="Google Shape;319;p7" descr="roue dentée Tapis de souris | Spreadshirt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3032599" y="3160909"/>
              <a:ext cx="226878" cy="2268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0" name="Google Shape;320;p7"/>
          <p:cNvSpPr/>
          <p:nvPr/>
        </p:nvSpPr>
        <p:spPr>
          <a:xfrm>
            <a:off x="4137596" y="4220546"/>
            <a:ext cx="857698" cy="252337"/>
          </a:xfrm>
          <a:prstGeom prst="roundRect">
            <a:avLst>
              <a:gd name="adj" fmla="val 16667"/>
            </a:avLst>
          </a:prstGeom>
          <a:solidFill>
            <a:srgbClr val="A8D08C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Offre en énergie</a:t>
            </a: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7"/>
          <p:cNvSpPr/>
          <p:nvPr/>
        </p:nvSpPr>
        <p:spPr>
          <a:xfrm>
            <a:off x="4127669" y="4545327"/>
            <a:ext cx="867625" cy="266602"/>
          </a:xfrm>
          <a:prstGeom prst="roundRect">
            <a:avLst>
              <a:gd name="adj" fmla="val 16667"/>
            </a:avLst>
          </a:prstGeom>
          <a:solidFill>
            <a:srgbClr val="89FFBE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Confirmation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producteur</a:t>
            </a: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7"/>
          <p:cNvSpPr txBox="1"/>
          <p:nvPr/>
        </p:nvSpPr>
        <p:spPr>
          <a:xfrm>
            <a:off x="8963814" y="2386136"/>
            <a:ext cx="1757675" cy="34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Espace de tuples</a:t>
            </a:r>
            <a:endParaRPr/>
          </a:p>
        </p:txBody>
      </p:sp>
      <p:sp>
        <p:nvSpPr>
          <p:cNvPr id="323" name="Google Shape;323;p7"/>
          <p:cNvSpPr/>
          <p:nvPr/>
        </p:nvSpPr>
        <p:spPr>
          <a:xfrm rot="10800000" flipH="1">
            <a:off x="1974538" y="2083531"/>
            <a:ext cx="1253650" cy="1249035"/>
          </a:xfrm>
          <a:prstGeom prst="bentArrow">
            <a:avLst>
              <a:gd name="adj1" fmla="val 7466"/>
              <a:gd name="adj2" fmla="val 20941"/>
              <a:gd name="adj3" fmla="val 25000"/>
              <a:gd name="adj4" fmla="val 33610"/>
            </a:avLst>
          </a:prstGeom>
          <a:solidFill>
            <a:srgbClr val="53D2FF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4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7"/>
          <p:cNvSpPr/>
          <p:nvPr/>
        </p:nvSpPr>
        <p:spPr>
          <a:xfrm>
            <a:off x="3284614" y="2785429"/>
            <a:ext cx="867625" cy="255886"/>
          </a:xfrm>
          <a:prstGeom prst="roundRect">
            <a:avLst>
              <a:gd name="adj" fmla="val 16667"/>
            </a:avLst>
          </a:prstGeom>
          <a:solidFill>
            <a:srgbClr val="D8E2F3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Requête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énergie</a:t>
            </a: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7"/>
          <p:cNvSpPr/>
          <p:nvPr/>
        </p:nvSpPr>
        <p:spPr>
          <a:xfrm flipH="1">
            <a:off x="5000566" y="4112817"/>
            <a:ext cx="938144" cy="1038695"/>
          </a:xfrm>
          <a:prstGeom prst="bentArrow">
            <a:avLst>
              <a:gd name="adj1" fmla="val 8050"/>
              <a:gd name="adj2" fmla="val 25000"/>
              <a:gd name="adj3" fmla="val 25000"/>
              <a:gd name="adj4" fmla="val 43750"/>
            </a:avLst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4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7"/>
          <p:cNvSpPr txBox="1"/>
          <p:nvPr/>
        </p:nvSpPr>
        <p:spPr>
          <a:xfrm>
            <a:off x="1305457" y="6199564"/>
            <a:ext cx="5936537" cy="34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Données échangées :</a:t>
            </a:r>
            <a:endParaRPr/>
          </a:p>
        </p:txBody>
      </p:sp>
      <p:sp>
        <p:nvSpPr>
          <p:cNvPr id="327" name="Google Shape;327;p7"/>
          <p:cNvSpPr/>
          <p:nvPr/>
        </p:nvSpPr>
        <p:spPr>
          <a:xfrm>
            <a:off x="3533833" y="6254811"/>
            <a:ext cx="867625" cy="255886"/>
          </a:xfrm>
          <a:prstGeom prst="roundRect">
            <a:avLst>
              <a:gd name="adj" fmla="val 16667"/>
            </a:avLst>
          </a:prstGeom>
          <a:solidFill>
            <a:srgbClr val="D8E2F3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Requête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énergie</a:t>
            </a: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7"/>
          <p:cNvSpPr/>
          <p:nvPr/>
        </p:nvSpPr>
        <p:spPr>
          <a:xfrm>
            <a:off x="4535179" y="6258361"/>
            <a:ext cx="857698" cy="252337"/>
          </a:xfrm>
          <a:prstGeom prst="roundRect">
            <a:avLst>
              <a:gd name="adj" fmla="val 16667"/>
            </a:avLst>
          </a:prstGeom>
          <a:solidFill>
            <a:srgbClr val="A8D08C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Offre en énergie</a:t>
            </a: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7"/>
          <p:cNvSpPr/>
          <p:nvPr/>
        </p:nvSpPr>
        <p:spPr>
          <a:xfrm>
            <a:off x="5555914" y="6243130"/>
            <a:ext cx="857699" cy="266603"/>
          </a:xfrm>
          <a:prstGeom prst="roundRect">
            <a:avLst>
              <a:gd name="adj" fmla="val 6779"/>
            </a:avLst>
          </a:prstGeom>
          <a:solidFill>
            <a:srgbClr val="8DA9DB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Contrat</a:t>
            </a:r>
            <a:endParaRPr sz="59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7"/>
          <p:cNvSpPr/>
          <p:nvPr/>
        </p:nvSpPr>
        <p:spPr>
          <a:xfrm>
            <a:off x="6517784" y="6254811"/>
            <a:ext cx="867625" cy="266602"/>
          </a:xfrm>
          <a:prstGeom prst="roundRect">
            <a:avLst>
              <a:gd name="adj" fmla="val 16667"/>
            </a:avLst>
          </a:prstGeom>
          <a:solidFill>
            <a:srgbClr val="89FFBE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Confirmation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producteur</a:t>
            </a:r>
            <a:endParaRPr sz="8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7"/>
          <p:cNvSpPr/>
          <p:nvPr/>
        </p:nvSpPr>
        <p:spPr>
          <a:xfrm>
            <a:off x="3294540" y="3112396"/>
            <a:ext cx="857699" cy="266603"/>
          </a:xfrm>
          <a:prstGeom prst="roundRect">
            <a:avLst>
              <a:gd name="adj" fmla="val 6779"/>
            </a:avLst>
          </a:prstGeom>
          <a:solidFill>
            <a:srgbClr val="8DA9DB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33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Contrat</a:t>
            </a:r>
            <a:endParaRPr sz="59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7"/>
          <p:cNvSpPr/>
          <p:nvPr/>
        </p:nvSpPr>
        <p:spPr>
          <a:xfrm>
            <a:off x="5573311" y="4944260"/>
            <a:ext cx="1668683" cy="1115918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7"/>
          <p:cNvSpPr/>
          <p:nvPr/>
        </p:nvSpPr>
        <p:spPr>
          <a:xfrm>
            <a:off x="5590606" y="4405175"/>
            <a:ext cx="1651388" cy="286582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LSA</a:t>
            </a:r>
            <a:endParaRPr/>
          </a:p>
        </p:txBody>
      </p:sp>
      <p:sp>
        <p:nvSpPr>
          <p:cNvPr id="334" name="Google Shape;334;p7"/>
          <p:cNvSpPr txBox="1"/>
          <p:nvPr/>
        </p:nvSpPr>
        <p:spPr>
          <a:xfrm>
            <a:off x="1189610" y="332323"/>
            <a:ext cx="7954741" cy="443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9594"/>
              </a:buClr>
              <a:buSzPts val="3000"/>
              <a:buFont typeface="Arial"/>
              <a:buNone/>
            </a:pPr>
            <a:r>
              <a:rPr lang="fr-FR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Utilisation de l’auto-composition pour générer un contrat</a:t>
            </a: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427" y="63710"/>
            <a:ext cx="879197" cy="471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1867" y="553902"/>
            <a:ext cx="659398" cy="238433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7"/>
          <p:cNvSpPr/>
          <p:nvPr/>
        </p:nvSpPr>
        <p:spPr>
          <a:xfrm>
            <a:off x="1177159" y="178676"/>
            <a:ext cx="10792974" cy="613659"/>
          </a:xfrm>
          <a:prstGeom prst="rect">
            <a:avLst/>
          </a:prstGeom>
          <a:noFill/>
          <a:ln w="254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7"/>
          <p:cNvSpPr/>
          <p:nvPr/>
        </p:nvSpPr>
        <p:spPr>
          <a:xfrm>
            <a:off x="1555509" y="1065274"/>
            <a:ext cx="1672679" cy="1133966"/>
          </a:xfrm>
          <a:prstGeom prst="rect">
            <a:avLst/>
          </a:prstGeom>
          <a:solidFill>
            <a:srgbClr val="85DFF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9" name="Google Shape;339;p7" descr="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3724" y="1332162"/>
            <a:ext cx="652562" cy="56591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7"/>
          <p:cNvSpPr txBox="1"/>
          <p:nvPr/>
        </p:nvSpPr>
        <p:spPr>
          <a:xfrm>
            <a:off x="1555509" y="1055163"/>
            <a:ext cx="185107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Jumeau  numérique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consommateur</a:t>
            </a:r>
            <a:endParaRPr/>
          </a:p>
        </p:txBody>
      </p:sp>
      <p:sp>
        <p:nvSpPr>
          <p:cNvPr id="341" name="Google Shape;341;p7"/>
          <p:cNvSpPr/>
          <p:nvPr/>
        </p:nvSpPr>
        <p:spPr>
          <a:xfrm>
            <a:off x="1555508" y="2407783"/>
            <a:ext cx="1672679" cy="419121"/>
          </a:xfrm>
          <a:prstGeom prst="rect">
            <a:avLst/>
          </a:prstGeom>
          <a:solidFill>
            <a:srgbClr val="85DFFF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LSA</a:t>
            </a:r>
            <a:endParaRPr/>
          </a:p>
        </p:txBody>
      </p:sp>
      <p:sp>
        <p:nvSpPr>
          <p:cNvPr id="342" name="Google Shape;342;p7"/>
          <p:cNvSpPr txBox="1"/>
          <p:nvPr/>
        </p:nvSpPr>
        <p:spPr>
          <a:xfrm>
            <a:off x="4899289" y="4988627"/>
            <a:ext cx="280013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Jumeau  numérique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producteur</a:t>
            </a:r>
            <a:endParaRPr/>
          </a:p>
        </p:txBody>
      </p:sp>
      <p:pic>
        <p:nvPicPr>
          <p:cNvPr id="343" name="Google Shape;343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839055" y="5278285"/>
            <a:ext cx="534387" cy="556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5" name="Google Shape;345;p7"/>
          <p:cNvCxnSpPr/>
          <p:nvPr/>
        </p:nvCxnSpPr>
        <p:spPr>
          <a:xfrm rot="10800000">
            <a:off x="1009624" y="1632257"/>
            <a:ext cx="566207" cy="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346" name="Google Shape;346;p7"/>
          <p:cNvCxnSpPr/>
          <p:nvPr/>
        </p:nvCxnSpPr>
        <p:spPr>
          <a:xfrm rot="10800000">
            <a:off x="7241994" y="5528319"/>
            <a:ext cx="566207" cy="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4" name="Google Shape;723;p18">
            <a:extLst>
              <a:ext uri="{FF2B5EF4-FFF2-40B4-BE49-F238E27FC236}">
                <a16:creationId xmlns:a16="http://schemas.microsoft.com/office/drawing/2014/main" id="{A5B2DE8A-0BAB-95B7-3488-3C3E1263B877}"/>
              </a:ext>
            </a:extLst>
          </p:cNvPr>
          <p:cNvSpPr txBox="1"/>
          <p:nvPr/>
        </p:nvSpPr>
        <p:spPr>
          <a:xfrm>
            <a:off x="11262882" y="6466599"/>
            <a:ext cx="7726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</TotalTime>
  <Words>923</Words>
  <Application>Microsoft Office PowerPoint</Application>
  <PresentationFormat>Widescreen</PresentationFormat>
  <Paragraphs>892</Paragraphs>
  <Slides>28</Slides>
  <Notes>27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LASAGNE digitaL frAmework for SmArt Grid and reNewable Energies  ERA-NET  108767  SFOE 810008657  Mars 2023</vt:lpstr>
      <vt:lpstr>PowerPoint Presentation</vt:lpstr>
      <vt:lpstr>PowerPoint Presentation</vt:lpstr>
      <vt:lpstr>Livings labs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LASAGNE digitaL frAmework for SmArt Grid and reNewable Energies  ERA-NET  108767  SFOE 810008657 </dc:title>
  <dc:creator>Philippe GLASS</dc:creator>
  <cp:lastModifiedBy>Philippe GLASS</cp:lastModifiedBy>
  <cp:revision>41</cp:revision>
  <dcterms:created xsi:type="dcterms:W3CDTF">2022-11-30T15:17:01Z</dcterms:created>
  <dcterms:modified xsi:type="dcterms:W3CDTF">2023-03-07T18:48:40Z</dcterms:modified>
</cp:coreProperties>
</file>